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Lato Black" panose="020F0502020204030203" pitchFamily="34" charset="0"/>
      <p:bold r:id="rId24"/>
      <p:boldItalic r:id="rId25"/>
    </p:embeddedFont>
    <p:embeddedFont>
      <p:font typeface="Lora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6eb8be700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6eb8be700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af7ac6ca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af7ac6ca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70df8bad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70df8bad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7475d8a8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7475d8a8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af7ac6ca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5af7ac6ca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70df8bad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570df8bad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6eb8be70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6eb8be70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70df8ba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570df8ba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6eb8be70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6eb8be70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af7ac6ca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af7ac6ca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af7ac6ca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af7ac6ca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cb3dfb8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cb3dfb8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64e54ce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64e54ce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af7ac6ca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af7ac6ca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6eb8be70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6eb8be700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7475d8a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7475d8a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198" y="1406167"/>
            <a:ext cx="83751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Lora"/>
              <a:buNone/>
              <a:defRPr sz="52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4192233"/>
            <a:ext cx="83751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457200" y="6265426"/>
            <a:ext cx="82896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2138468" cy="1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8">
          <p15:clr>
            <a:srgbClr val="FA7B17"/>
          </p15:clr>
        </p15:guide>
        <p15:guide id="2" pos="1584">
          <p15:clr>
            <a:srgbClr val="FA7B17"/>
          </p15:clr>
        </p15:guide>
        <p15:guide id="3" orient="horz" pos="345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ed Image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40245" y="5255800"/>
            <a:ext cx="8306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457200" y="593367"/>
            <a:ext cx="8306700" cy="4507200"/>
          </a:xfrm>
          <a:prstGeom prst="rect">
            <a:avLst/>
          </a:prstGeom>
          <a:noFill/>
          <a:ln>
            <a:noFill/>
          </a:ln>
        </p:spPr>
      </p:sp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 hasCustomPrompt="1"/>
          </p:nvPr>
        </p:nvSpPr>
        <p:spPr>
          <a:xfrm>
            <a:off x="457200" y="1474833"/>
            <a:ext cx="8289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Lora"/>
              <a:buNone/>
              <a:defRPr sz="12000" b="1"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" name="Google Shape;89;p14"/>
          <p:cNvCxnSpPr/>
          <p:nvPr/>
        </p:nvCxnSpPr>
        <p:spPr>
          <a:xfrm>
            <a:off x="-9071" y="6830859"/>
            <a:ext cx="91623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2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_1"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15"/>
          <p:cNvCxnSpPr/>
          <p:nvPr/>
        </p:nvCxnSpPr>
        <p:spPr>
          <a:xfrm>
            <a:off x="0" y="6123225"/>
            <a:ext cx="9162300" cy="0"/>
          </a:xfrm>
          <a:prstGeom prst="straightConnector1">
            <a:avLst/>
          </a:prstGeom>
          <a:noFill/>
          <a:ln w="9525" cap="flat" cmpd="sng">
            <a:solidFill>
              <a:srgbClr val="0021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2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&amp; small imag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5056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50565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5889300" y="593367"/>
            <a:ext cx="2857500" cy="43593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2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38544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8544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2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38544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8544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5"/>
          <p:cNvCxnSpPr/>
          <p:nvPr/>
        </p:nvCxnSpPr>
        <p:spPr>
          <a:xfrm>
            <a:off x="0" y="6123225"/>
            <a:ext cx="9162300" cy="0"/>
          </a:xfrm>
          <a:prstGeom prst="straightConnector1">
            <a:avLst/>
          </a:prstGeom>
          <a:noFill/>
          <a:ln w="9525" cap="flat" cmpd="sng">
            <a:solidFill>
              <a:srgbClr val="00216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2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82296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itle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457200" y="593367"/>
            <a:ext cx="8306700" cy="45072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65750" y="5202167"/>
            <a:ext cx="828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large image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541667"/>
            <a:ext cx="2857500" cy="120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457200" y="1852800"/>
            <a:ext cx="2857500" cy="3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>
            <a:spLocks noGrp="1"/>
          </p:cNvSpPr>
          <p:nvPr>
            <p:ph type="pic" idx="2"/>
          </p:nvPr>
        </p:nvSpPr>
        <p:spPr>
          <a:xfrm>
            <a:off x="3915875" y="593367"/>
            <a:ext cx="4830900" cy="5198100"/>
          </a:xfrm>
          <a:prstGeom prst="rect">
            <a:avLst/>
          </a:prstGeom>
          <a:noFill/>
          <a:ln>
            <a:noFill/>
          </a:ln>
        </p:spPr>
      </p:sp>
      <p:pic>
        <p:nvPicPr>
          <p:cNvPr id="57" name="Google Shape;57;p8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1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sz="48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73700" y="1644233"/>
            <a:ext cx="362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Lora"/>
              <a:buNone/>
              <a:defRPr sz="4200" b="1"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473700" y="3737433"/>
            <a:ext cx="36201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1800"/>
              <a:buChar char="●"/>
              <a:defRPr>
                <a:solidFill>
                  <a:srgbClr val="0021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1400"/>
              <a:buChar char="○"/>
              <a:defRPr>
                <a:solidFill>
                  <a:srgbClr val="002169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1400"/>
              <a:buChar char="■"/>
              <a:defRPr>
                <a:solidFill>
                  <a:srgbClr val="002169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1400"/>
              <a:buChar char="●"/>
              <a:defRPr>
                <a:solidFill>
                  <a:srgbClr val="002169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1400"/>
              <a:buChar char="○"/>
              <a:defRPr>
                <a:solidFill>
                  <a:srgbClr val="002169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1400"/>
              <a:buChar char="■"/>
              <a:defRPr>
                <a:solidFill>
                  <a:srgbClr val="002169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1400"/>
              <a:buChar char="●"/>
              <a:defRPr>
                <a:solidFill>
                  <a:srgbClr val="002169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1400"/>
              <a:buChar char="○"/>
              <a:defRPr>
                <a:solidFill>
                  <a:srgbClr val="002169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1400"/>
              <a:buChar char="■"/>
              <a:defRPr>
                <a:solidFill>
                  <a:srgbClr val="002169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0" y="6122600"/>
            <a:ext cx="9144000" cy="7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 l="8941" t="30521" b="29835"/>
          <a:stretch/>
        </p:blipFill>
        <p:spPr>
          <a:xfrm>
            <a:off x="0" y="6122600"/>
            <a:ext cx="3507425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216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89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828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510">
          <p15:clr>
            <a:srgbClr val="EA4335"/>
          </p15:clr>
        </p15:guide>
        <p15:guide id="3" orient="horz" pos="374">
          <p15:clr>
            <a:srgbClr val="EA4335"/>
          </p15:clr>
        </p15:guide>
        <p15:guide id="4" orient="horz" pos="3837">
          <p15:clr>
            <a:srgbClr val="EA4335"/>
          </p15:clr>
        </p15:guide>
        <p15:guide id="5" orient="horz" pos="3648">
          <p15:clr>
            <a:srgbClr val="EA4335"/>
          </p15:clr>
        </p15:guide>
        <p15:guide id="6" pos="20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457200" y="1406170"/>
            <a:ext cx="8375100" cy="10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Relationships Matter!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499950" y="2463075"/>
            <a:ext cx="8289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Faith-Based Alliances and Winning Campaigns for Health Justice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2"/>
          </p:nvPr>
        </p:nvSpPr>
        <p:spPr>
          <a:xfrm>
            <a:off x="457200" y="6265426"/>
            <a:ext cx="82896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September 21, 2022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2124575" y="5086195"/>
            <a:ext cx="6391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rPr>
              <a:t>David Masur, PennEnvironment</a:t>
            </a:r>
            <a:endParaRPr sz="1600" b="1">
              <a:solidFill>
                <a:srgbClr val="00216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2169"/>
                </a:solidFill>
                <a:latin typeface="Lato"/>
                <a:ea typeface="Lato"/>
                <a:cs typeface="Lato"/>
                <a:sym typeface="Lato"/>
              </a:rPr>
              <a:t>Pastor Willie Francois, Black Church Center for Justice and Equality</a:t>
            </a:r>
            <a:endParaRPr sz="1600" b="1">
              <a:solidFill>
                <a:srgbClr val="00216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440245" y="5255800"/>
            <a:ext cx="8306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Lead in school drinking water report</a:t>
            </a:r>
            <a:endParaRPr sz="3000"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850" y="304800"/>
            <a:ext cx="3822310" cy="49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440245" y="5255800"/>
            <a:ext cx="8306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www.PennPirg.org/PhillyLeadMap.</a:t>
            </a:r>
            <a:endParaRPr sz="3000"/>
          </a:p>
        </p:txBody>
      </p:sp>
      <p:pic>
        <p:nvPicPr>
          <p:cNvPr id="168" name="Google Shape;168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58" b="268"/>
          <a:stretch/>
        </p:blipFill>
        <p:spPr>
          <a:xfrm>
            <a:off x="1958993" y="236850"/>
            <a:ext cx="5226031" cy="2835624"/>
          </a:xfrm>
          <a:prstGeom prst="rect">
            <a:avLst/>
          </a:prstGeom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5325" y="3072474"/>
            <a:ext cx="3533359" cy="1878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440245" y="5255800"/>
            <a:ext cx="8306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Cobranded BCC/PennEnvironment factsheet</a:t>
            </a:r>
            <a:endParaRPr sz="3000"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50" y="152400"/>
            <a:ext cx="3846394" cy="49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444" y="152400"/>
            <a:ext cx="3850777" cy="495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440245" y="5255800"/>
            <a:ext cx="8306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BCC drafts PNBC into ongoing national and state advocacy </a:t>
            </a:r>
            <a:endParaRPr sz="3100"/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l="5783" r="5791"/>
          <a:stretch/>
        </p:blipFill>
        <p:spPr>
          <a:xfrm>
            <a:off x="1674875" y="304800"/>
            <a:ext cx="5837452" cy="49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440245" y="5255800"/>
            <a:ext cx="8306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BCC convinces PNBC to pass national resolution</a:t>
            </a:r>
            <a:endParaRPr sz="3000"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875" y="304800"/>
            <a:ext cx="5837452" cy="49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440245" y="5255800"/>
            <a:ext cx="8306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Citizen Lobby Day w/Philly City Council</a:t>
            </a:r>
            <a:endParaRPr sz="3000"/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575" y="174975"/>
            <a:ext cx="6496056" cy="4951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2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Exercise–Creative Tactics Brainstorm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82296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Give an example of 1-2 creative tactics you’ve seen the faith community or other groups use to amplify their campaign’s goals?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Give an example of a creative tactic you’ve done in one of your campaigns to spark ideas for other groups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If you weren’t constrained by money, time, etc: come up with 1-2 creative/non-traditional tactic you’d like to implement on one of your current campaigns.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2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Q &amp; A</a:t>
            </a:r>
            <a:endParaRPr sz="500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82296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5056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Masur, PennEnvironment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50565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PennEnvironment Director since 2002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Worked with BCC on ‘22 VFHK-funded project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Philly resident since ‘96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2 kids in Philly public schools</a:t>
            </a: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Contact info: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DavidMasur@PennEnvironment.org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Cell: (267) 303-8292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On Twitter, FB, Insta @PennEnvironment</a:t>
            </a:r>
            <a:endParaRPr sz="1900"/>
          </a:p>
        </p:txBody>
      </p:sp>
      <p:pic>
        <p:nvPicPr>
          <p:cNvPr id="111" name="Google Shape;111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71" r="17371"/>
          <a:stretch/>
        </p:blipFill>
        <p:spPr>
          <a:xfrm>
            <a:off x="5889300" y="593367"/>
            <a:ext cx="2857500" cy="4359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5056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Willie Dwayne Francois III, Black Church Center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536633"/>
            <a:ext cx="50565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BCC President since 2019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Worked with PennEnvironment  on ‘22 VFHK-funded project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Progressive Pastor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Racial Justice Activist and Educator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Author, </a:t>
            </a:r>
            <a:r>
              <a:rPr lang="en" sz="1900" i="1"/>
              <a:t>Silencing White Noise: Six Practices to Overcome our Inaction on Race</a:t>
            </a:r>
            <a:endParaRPr sz="1900" i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Contact info: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wfrancois@nyts.edu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On Twitter, FB, Insta @WillieFrancois3</a:t>
            </a:r>
            <a:endParaRPr sz="1900"/>
          </a:p>
        </p:txBody>
      </p:sp>
      <p:pic>
        <p:nvPicPr>
          <p:cNvPr id="118" name="Google Shape;118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641" r="25637"/>
          <a:stretch/>
        </p:blipFill>
        <p:spPr>
          <a:xfrm>
            <a:off x="5889300" y="593367"/>
            <a:ext cx="2857500" cy="4359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2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Outline</a:t>
            </a:r>
            <a:endParaRPr sz="400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641475"/>
            <a:ext cx="64848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Principles of a Good Faith-Based Fit;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Tips for Developing Faith-Based Alliances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Creative Tactics Together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Group participation exercise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Q&amp;A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40245" y="5255800"/>
            <a:ext cx="8306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Some faith-based partnerships </a:t>
            </a:r>
            <a:r>
              <a:rPr lang="en" sz="3000" b="1" u="sng"/>
              <a:t>might</a:t>
            </a:r>
            <a:r>
              <a:rPr lang="en" sz="3000"/>
              <a:t> not work…</a:t>
            </a:r>
            <a:endParaRPr sz="3000"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9575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8150" y="2942625"/>
            <a:ext cx="4599650" cy="21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0" y="593367"/>
            <a:ext cx="822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Principles of a Good Faith-based Fit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457200" y="1536625"/>
            <a:ext cx="41148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Preferential Option for the Unprotected</a:t>
            </a:r>
            <a:endParaRPr sz="1500"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Builds community</a:t>
            </a:r>
            <a:r>
              <a:rPr lang="en" b="1"/>
              <a:t> with…</a:t>
            </a:r>
            <a:endParaRPr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Advocates </a:t>
            </a:r>
            <a:r>
              <a:rPr lang="en" b="1"/>
              <a:t>with…</a:t>
            </a:r>
            <a:endParaRPr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Listens to…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Ongoing Counter-imagination</a:t>
            </a:r>
            <a:endParaRPr sz="1500"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Understands the present is not permanent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Understands hard history does not have to rhyme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Understands a future without a cross reference</a:t>
            </a: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8544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Sacred Intolerance to Injustice</a:t>
            </a:r>
            <a:endParaRPr sz="1500"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Sees Inequity as iniquity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Practices Social justice as article of faith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Speaks truth from power to power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500" b="1"/>
              <a:t>Demonstrated Willingness to Act</a:t>
            </a:r>
            <a:endParaRPr sz="1500"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Seems eager to cut issues out of problems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Distinguishes justice and charity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Welcomes backlash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57200" y="593379"/>
            <a:ext cx="8229600" cy="11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Tips for developing successful faith-based alliances</a:t>
            </a:r>
            <a:endParaRPr sz="3200"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457200" y="2076275"/>
            <a:ext cx="7952700" cy="3714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Takes time and energy–must be sustained over time.</a:t>
            </a:r>
            <a:endParaRPr sz="280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Don’t do it in the heat of the moment…When you want/need something….</a:t>
            </a:r>
            <a:endParaRPr sz="280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Be transparent. If you have an agenda, say so. </a:t>
            </a:r>
            <a:endParaRPr sz="280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Be authentic (everyone can sniff out a B.S.’er)</a:t>
            </a:r>
            <a:endParaRPr sz="280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Reciprocate. Meet people in the middle. Collaborate on things that may not be your top priority. </a:t>
            </a:r>
            <a:endParaRPr sz="280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Tap existing relationships that are 1-2 degrees of separation.</a:t>
            </a:r>
            <a:endParaRPr sz="280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Attend faith-based events in your community/sphere </a:t>
            </a:r>
            <a:endParaRPr sz="280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Share the credit for and celebrate the win(s)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65750" y="5202167"/>
            <a:ext cx="828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live, work and lead at the intersections…</a:t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25" y="593375"/>
            <a:ext cx="8122726" cy="43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465750" y="5202167"/>
            <a:ext cx="8289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Bringing it all together–collaborating on cool tactics</a:t>
            </a:r>
            <a:endParaRPr/>
          </a:p>
        </p:txBody>
      </p:sp>
      <p:pic>
        <p:nvPicPr>
          <p:cNvPr id="156" name="Google Shape;156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296" b="9296"/>
          <a:stretch/>
        </p:blipFill>
        <p:spPr>
          <a:xfrm>
            <a:off x="457200" y="593367"/>
            <a:ext cx="8306698" cy="4507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nnEnvironment - Theme">
  <a:themeElements>
    <a:clrScheme name="Simple Dark">
      <a:dk1>
        <a:srgbClr val="FFFFFF"/>
      </a:dk1>
      <a:lt1>
        <a:srgbClr val="002169"/>
      </a:lt1>
      <a:dk2>
        <a:srgbClr val="0083B5"/>
      </a:dk2>
      <a:lt2>
        <a:srgbClr val="C2D500"/>
      </a:lt2>
      <a:accent1>
        <a:srgbClr val="FCAF17"/>
      </a:accent1>
      <a:accent2>
        <a:srgbClr val="75AB4F"/>
      </a:accent2>
      <a:accent3>
        <a:srgbClr val="D7CCA5"/>
      </a:accent3>
      <a:accent4>
        <a:srgbClr val="FFFFFF"/>
      </a:accent4>
      <a:accent5>
        <a:srgbClr val="FFFFFF"/>
      </a:accent5>
      <a:accent6>
        <a:srgbClr val="FFFFFF"/>
      </a:accent6>
      <a:hlink>
        <a:srgbClr val="C9DAF8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On-screen Show (4:3)</PresentationFormat>
  <Paragraphs>75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Lora</vt:lpstr>
      <vt:lpstr>Arial</vt:lpstr>
      <vt:lpstr>Lato Black</vt:lpstr>
      <vt:lpstr>Lato</vt:lpstr>
      <vt:lpstr>PennEnvironment - Theme</vt:lpstr>
      <vt:lpstr>Relationships Matter!</vt:lpstr>
      <vt:lpstr>David Masur, PennEnvironment</vt:lpstr>
      <vt:lpstr>Willie Dwayne Francois III, Black Church Center</vt:lpstr>
      <vt:lpstr>Outline</vt:lpstr>
      <vt:lpstr>PowerPoint Presentation</vt:lpstr>
      <vt:lpstr>Principles of a Good Faith-based Fit</vt:lpstr>
      <vt:lpstr>Tips for developing successful faith-based alliances</vt:lpstr>
      <vt:lpstr>We live, work and lead at the intersections…</vt:lpstr>
      <vt:lpstr>Bringing it all together–collaborating on cool tactics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Exercise–Creative Tactics Brainstorm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Matter!</dc:title>
  <dc:creator>Allyson Frazier</dc:creator>
  <cp:lastModifiedBy>Allyson Frazier</cp:lastModifiedBy>
  <cp:revision>1</cp:revision>
  <dcterms:modified xsi:type="dcterms:W3CDTF">2022-09-28T20:02:09Z</dcterms:modified>
</cp:coreProperties>
</file>