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Open Sauce SemiBold" panose="020B0604020202020204" charset="0"/>
      <p:regular r:id="rId23"/>
    </p:embeddedFont>
    <p:embeddedFont>
      <p:font typeface="Oswald" panose="00000500000000000000" pitchFamily="2" charset="0"/>
      <p:regular r:id="rId24"/>
      <p:bold r:id="rId25"/>
    </p:embeddedFont>
    <p:embeddedFont>
      <p:font typeface="Oswald Bold" panose="00000800000000000000" charset="0"/>
      <p:regular r:id="rId26"/>
    </p:embeddedFont>
    <p:embeddedFont>
      <p:font typeface="Raleway Bold" panose="020B0604020202020204" charset="0"/>
      <p:regular r:id="rId27"/>
    </p:embeddedFont>
    <p:embeddedFont>
      <p:font typeface="Raleway Heavy" panose="020B0604020202020204" charset="0"/>
      <p:regular r:id="rId28"/>
    </p:embeddedFont>
    <p:embeddedFont>
      <p:font typeface="Roboto" panose="02000000000000000000" pitchFamily="2" charset="0"/>
      <p:regular r:id="rId29"/>
      <p:bold r:id="rId30"/>
      <p:italic r:id="rId31"/>
      <p:boldItalic r:id="rId32"/>
    </p:embeddedFont>
    <p:embeddedFont>
      <p:font typeface="Roboto Bold" panose="02000000000000000000"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10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B801"/>
        </a:solidFill>
        <a:effectLst/>
      </p:bgPr>
    </p:bg>
    <p:spTree>
      <p:nvGrpSpPr>
        <p:cNvPr id="1" name=""/>
        <p:cNvGrpSpPr/>
        <p:nvPr/>
      </p:nvGrpSpPr>
      <p:grpSpPr>
        <a:xfrm>
          <a:off x="0" y="0"/>
          <a:ext cx="0" cy="0"/>
          <a:chOff x="0" y="0"/>
          <a:chExt cx="0" cy="0"/>
        </a:xfrm>
      </p:grpSpPr>
      <p:grpSp>
        <p:nvGrpSpPr>
          <p:cNvPr id="2" name="Group 2"/>
          <p:cNvGrpSpPr/>
          <p:nvPr/>
        </p:nvGrpSpPr>
        <p:grpSpPr>
          <a:xfrm>
            <a:off x="-1006016" y="-3170075"/>
            <a:ext cx="6677429" cy="667742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grpSp>
        <p:nvGrpSpPr>
          <p:cNvPr id="4" name="Group 4"/>
          <p:cNvGrpSpPr>
            <a:grpSpLocks noChangeAspect="1"/>
          </p:cNvGrpSpPr>
          <p:nvPr/>
        </p:nvGrpSpPr>
        <p:grpSpPr>
          <a:xfrm>
            <a:off x="14087000" y="8118816"/>
            <a:ext cx="5657850" cy="5657850"/>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a:grpSpLocks noChangeAspect="1"/>
          </p:cNvGrpSpPr>
          <p:nvPr/>
        </p:nvGrpSpPr>
        <p:grpSpPr>
          <a:xfrm>
            <a:off x="16551804" y="6170847"/>
            <a:ext cx="3472393" cy="3472393"/>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8" name="Group 8"/>
          <p:cNvGrpSpPr/>
          <p:nvPr/>
        </p:nvGrpSpPr>
        <p:grpSpPr>
          <a:xfrm>
            <a:off x="14739294" y="-3962457"/>
            <a:ext cx="6051864" cy="605186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5B04"/>
            </a:solidFill>
          </p:spPr>
        </p:sp>
      </p:grpSp>
      <p:grpSp>
        <p:nvGrpSpPr>
          <p:cNvPr id="10" name="Group 10"/>
          <p:cNvGrpSpPr/>
          <p:nvPr/>
        </p:nvGrpSpPr>
        <p:grpSpPr>
          <a:xfrm>
            <a:off x="17259300" y="3001180"/>
            <a:ext cx="3320985" cy="3320985"/>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51BB5"/>
            </a:solidFill>
          </p:spPr>
        </p:sp>
      </p:grpSp>
      <p:grpSp>
        <p:nvGrpSpPr>
          <p:cNvPr id="12" name="Group 12"/>
          <p:cNvGrpSpPr>
            <a:grpSpLocks noChangeAspect="1"/>
          </p:cNvGrpSpPr>
          <p:nvPr/>
        </p:nvGrpSpPr>
        <p:grpSpPr>
          <a:xfrm>
            <a:off x="5476616" y="3001180"/>
            <a:ext cx="3434672" cy="3434672"/>
            <a:chOff x="0" y="0"/>
            <a:chExt cx="6350000" cy="6350000"/>
          </a:xfrm>
        </p:grpSpPr>
        <p:sp>
          <p:nvSpPr>
            <p:cNvPr id="13" name="Freeform 1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25015" r="-25015"/>
              </a:stretch>
            </a:blipFill>
          </p:spPr>
        </p:sp>
      </p:grpSp>
      <p:grpSp>
        <p:nvGrpSpPr>
          <p:cNvPr id="14" name="Group 14"/>
          <p:cNvGrpSpPr>
            <a:grpSpLocks noChangeAspect="1"/>
          </p:cNvGrpSpPr>
          <p:nvPr/>
        </p:nvGrpSpPr>
        <p:grpSpPr>
          <a:xfrm>
            <a:off x="9368442" y="3001180"/>
            <a:ext cx="3434672" cy="3434672"/>
            <a:chOff x="0" y="0"/>
            <a:chExt cx="6350000" cy="6350000"/>
          </a:xfrm>
        </p:grpSpPr>
        <p:sp>
          <p:nvSpPr>
            <p:cNvPr id="15" name="Freeform 15"/>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3"/>
              <a:stretch>
                <a:fillRect l="-25015" r="-25015"/>
              </a:stretch>
            </a:blipFill>
          </p:spPr>
        </p:sp>
      </p:grpSp>
      <p:grpSp>
        <p:nvGrpSpPr>
          <p:cNvPr id="16" name="Group 16"/>
          <p:cNvGrpSpPr>
            <a:grpSpLocks noChangeAspect="1"/>
          </p:cNvGrpSpPr>
          <p:nvPr/>
        </p:nvGrpSpPr>
        <p:grpSpPr>
          <a:xfrm>
            <a:off x="13300422" y="3001180"/>
            <a:ext cx="3434672" cy="3434672"/>
            <a:chOff x="0" y="0"/>
            <a:chExt cx="6350000" cy="6350000"/>
          </a:xfrm>
        </p:grpSpPr>
        <p:sp>
          <p:nvSpPr>
            <p:cNvPr id="17" name="Freeform 17"/>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l="-45251" r="-4778"/>
              </a:stretch>
            </a:blipFill>
          </p:spPr>
        </p:sp>
      </p:grpSp>
      <p:pic>
        <p:nvPicPr>
          <p:cNvPr id="18" name="Picture 18"/>
          <p:cNvPicPr>
            <a:picLocks noChangeAspect="1"/>
          </p:cNvPicPr>
          <p:nvPr/>
        </p:nvPicPr>
        <p:blipFill>
          <a:blip r:embed="rId5"/>
          <a:srcRect/>
          <a:stretch>
            <a:fillRect/>
          </a:stretch>
        </p:blipFill>
        <p:spPr>
          <a:xfrm>
            <a:off x="12008339" y="4074766"/>
            <a:ext cx="1292083" cy="2361086"/>
          </a:xfrm>
          <a:prstGeom prst="rect">
            <a:avLst/>
          </a:prstGeom>
        </p:spPr>
      </p:pic>
      <p:pic>
        <p:nvPicPr>
          <p:cNvPr id="19" name="Picture 19"/>
          <p:cNvPicPr>
            <a:picLocks noChangeAspect="1"/>
          </p:cNvPicPr>
          <p:nvPr/>
        </p:nvPicPr>
        <p:blipFill>
          <a:blip r:embed="rId6"/>
          <a:srcRect/>
          <a:stretch>
            <a:fillRect/>
          </a:stretch>
        </p:blipFill>
        <p:spPr>
          <a:xfrm>
            <a:off x="8076359" y="4074766"/>
            <a:ext cx="1292083" cy="2361086"/>
          </a:xfrm>
          <a:prstGeom prst="rect">
            <a:avLst/>
          </a:prstGeom>
        </p:spPr>
      </p:pic>
      <p:pic>
        <p:nvPicPr>
          <p:cNvPr id="20" name="Picture 20"/>
          <p:cNvPicPr>
            <a:picLocks noChangeAspect="1"/>
          </p:cNvPicPr>
          <p:nvPr/>
        </p:nvPicPr>
        <p:blipFill>
          <a:blip r:embed="rId7"/>
          <a:srcRect/>
          <a:stretch>
            <a:fillRect/>
          </a:stretch>
        </p:blipFill>
        <p:spPr>
          <a:xfrm>
            <a:off x="15903429" y="4074766"/>
            <a:ext cx="1296750" cy="2369613"/>
          </a:xfrm>
          <a:prstGeom prst="rect">
            <a:avLst/>
          </a:prstGeom>
        </p:spPr>
      </p:pic>
      <p:grpSp>
        <p:nvGrpSpPr>
          <p:cNvPr id="21" name="Group 21"/>
          <p:cNvGrpSpPr>
            <a:grpSpLocks noChangeAspect="1"/>
          </p:cNvGrpSpPr>
          <p:nvPr/>
        </p:nvGrpSpPr>
        <p:grpSpPr>
          <a:xfrm>
            <a:off x="1554218" y="2995041"/>
            <a:ext cx="3434672" cy="3434672"/>
            <a:chOff x="0" y="0"/>
            <a:chExt cx="6350000" cy="6350000"/>
          </a:xfrm>
        </p:grpSpPr>
        <p:sp>
          <p:nvSpPr>
            <p:cNvPr id="22" name="Freeform 22"/>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25015" r="-25015"/>
              </a:stretch>
            </a:blipFill>
          </p:spPr>
        </p:sp>
      </p:grpSp>
      <p:grpSp>
        <p:nvGrpSpPr>
          <p:cNvPr id="23" name="Group 23"/>
          <p:cNvGrpSpPr/>
          <p:nvPr/>
        </p:nvGrpSpPr>
        <p:grpSpPr>
          <a:xfrm>
            <a:off x="-2292285" y="2995041"/>
            <a:ext cx="3320985" cy="3320985"/>
            <a:chOff x="0" y="0"/>
            <a:chExt cx="1913890" cy="1913890"/>
          </a:xfrm>
        </p:grpSpPr>
        <p:sp>
          <p:nvSpPr>
            <p:cNvPr id="24" name="Freeform 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51BB5"/>
            </a:solidFill>
          </p:spPr>
        </p:sp>
      </p:grpSp>
      <p:sp>
        <p:nvSpPr>
          <p:cNvPr id="25" name="TextBox 25"/>
          <p:cNvSpPr txBox="1"/>
          <p:nvPr/>
        </p:nvSpPr>
        <p:spPr>
          <a:xfrm>
            <a:off x="6359851" y="1257598"/>
            <a:ext cx="5568298" cy="1105147"/>
          </a:xfrm>
          <a:prstGeom prst="rect">
            <a:avLst/>
          </a:prstGeom>
        </p:spPr>
        <p:txBody>
          <a:bodyPr lIns="0" tIns="0" rIns="0" bIns="0" rtlCol="0" anchor="t">
            <a:spAutoFit/>
          </a:bodyPr>
          <a:lstStyle/>
          <a:p>
            <a:pPr algn="ctr">
              <a:lnSpc>
                <a:spcPts val="9295"/>
              </a:lnSpc>
            </a:pPr>
            <a:r>
              <a:rPr lang="en-US" sz="6639">
                <a:solidFill>
                  <a:srgbClr val="FFFFFF"/>
                </a:solidFill>
                <a:latin typeface="Oswald"/>
              </a:rPr>
              <a:t>motheringJUSTICE</a:t>
            </a:r>
          </a:p>
        </p:txBody>
      </p:sp>
      <p:sp>
        <p:nvSpPr>
          <p:cNvPr id="26" name="TextBox 26"/>
          <p:cNvSpPr txBox="1"/>
          <p:nvPr/>
        </p:nvSpPr>
        <p:spPr>
          <a:xfrm>
            <a:off x="5832971" y="6778853"/>
            <a:ext cx="6970144" cy="785320"/>
          </a:xfrm>
          <a:prstGeom prst="rect">
            <a:avLst/>
          </a:prstGeom>
        </p:spPr>
        <p:txBody>
          <a:bodyPr lIns="0" tIns="0" rIns="0" bIns="0" rtlCol="0" anchor="t">
            <a:spAutoFit/>
          </a:bodyPr>
          <a:lstStyle/>
          <a:p>
            <a:pPr>
              <a:lnSpc>
                <a:spcPts val="6383"/>
              </a:lnSpc>
            </a:pPr>
            <a:r>
              <a:rPr lang="en-US" sz="4559">
                <a:solidFill>
                  <a:srgbClr val="FFFFFF"/>
                </a:solidFill>
                <a:latin typeface="Raleway Bold"/>
              </a:rPr>
              <a:t>ABOUT OUR MOVEMENT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591173" y="-4629150"/>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7612394" y="-266985"/>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310156" y="9463428"/>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5154774" y="6948285"/>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pic>
        <p:nvPicPr>
          <p:cNvPr id="10" name="Picture 10"/>
          <p:cNvPicPr>
            <a:picLocks noChangeAspect="1"/>
          </p:cNvPicPr>
          <p:nvPr/>
        </p:nvPicPr>
        <p:blipFill>
          <a:blip r:embed="rId2"/>
          <a:srcRect/>
          <a:stretch>
            <a:fillRect/>
          </a:stretch>
        </p:blipFill>
        <p:spPr>
          <a:xfrm>
            <a:off x="0" y="9172486"/>
            <a:ext cx="1114514" cy="1114514"/>
          </a:xfrm>
          <a:prstGeom prst="rect">
            <a:avLst/>
          </a:prstGeom>
        </p:spPr>
      </p:pic>
      <p:grpSp>
        <p:nvGrpSpPr>
          <p:cNvPr id="11" name="Group 11"/>
          <p:cNvGrpSpPr>
            <a:grpSpLocks noChangeAspect="1"/>
          </p:cNvGrpSpPr>
          <p:nvPr/>
        </p:nvGrpSpPr>
        <p:grpSpPr>
          <a:xfrm>
            <a:off x="14809475" y="-4438650"/>
            <a:ext cx="5657850" cy="5657850"/>
            <a:chOff x="0" y="0"/>
            <a:chExt cx="2787650" cy="2787650"/>
          </a:xfrm>
        </p:grpSpPr>
        <p:sp>
          <p:nvSpPr>
            <p:cNvPr id="12" name="Freeform 12"/>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sp>
        <p:nvSpPr>
          <p:cNvPr id="13" name="TextBox 13"/>
          <p:cNvSpPr txBox="1"/>
          <p:nvPr/>
        </p:nvSpPr>
        <p:spPr>
          <a:xfrm>
            <a:off x="6776848" y="1918932"/>
            <a:ext cx="8657523" cy="7296461"/>
          </a:xfrm>
          <a:prstGeom prst="rect">
            <a:avLst/>
          </a:prstGeom>
        </p:spPr>
        <p:txBody>
          <a:bodyPr lIns="0" tIns="0" rIns="0" bIns="0" rtlCol="0" anchor="t">
            <a:spAutoFit/>
          </a:bodyPr>
          <a:lstStyle/>
          <a:p>
            <a:pPr algn="ctr">
              <a:lnSpc>
                <a:spcPts val="8248"/>
              </a:lnSpc>
            </a:pPr>
            <a:r>
              <a:rPr lang="en-US" sz="6873">
                <a:solidFill>
                  <a:srgbClr val="551BB5"/>
                </a:solidFill>
                <a:latin typeface="Oswald"/>
              </a:rPr>
              <a:t>Digital Purple Cards</a:t>
            </a:r>
          </a:p>
          <a:p>
            <a:pPr algn="ctr">
              <a:lnSpc>
                <a:spcPts val="8248"/>
              </a:lnSpc>
            </a:pPr>
            <a:endParaRPr lang="en-US" sz="6873">
              <a:solidFill>
                <a:srgbClr val="551BB5"/>
              </a:solidFill>
              <a:latin typeface="Oswald"/>
            </a:endParaRPr>
          </a:p>
          <a:p>
            <a:pPr algn="ctr">
              <a:lnSpc>
                <a:spcPts val="8248"/>
              </a:lnSpc>
            </a:pPr>
            <a:r>
              <a:rPr lang="en-US" sz="6873">
                <a:solidFill>
                  <a:srgbClr val="551BB5"/>
                </a:solidFill>
                <a:latin typeface="Oswald"/>
              </a:rPr>
              <a:t>One-on-Ones</a:t>
            </a:r>
          </a:p>
          <a:p>
            <a:pPr algn="ctr">
              <a:lnSpc>
                <a:spcPts val="8248"/>
              </a:lnSpc>
            </a:pPr>
            <a:endParaRPr lang="en-US" sz="6873">
              <a:solidFill>
                <a:srgbClr val="551BB5"/>
              </a:solidFill>
              <a:latin typeface="Oswald"/>
            </a:endParaRPr>
          </a:p>
          <a:p>
            <a:pPr algn="ctr">
              <a:lnSpc>
                <a:spcPts val="8248"/>
              </a:lnSpc>
            </a:pPr>
            <a:r>
              <a:rPr lang="en-US" sz="6873">
                <a:solidFill>
                  <a:srgbClr val="551BB5"/>
                </a:solidFill>
                <a:latin typeface="Oswald"/>
              </a:rPr>
              <a:t>Mama Conversations</a:t>
            </a:r>
          </a:p>
          <a:p>
            <a:pPr algn="ctr">
              <a:lnSpc>
                <a:spcPts val="8248"/>
              </a:lnSpc>
            </a:pPr>
            <a:endParaRPr lang="en-US" sz="6873">
              <a:solidFill>
                <a:srgbClr val="551BB5"/>
              </a:solidFill>
              <a:latin typeface="Oswald"/>
            </a:endParaRPr>
          </a:p>
          <a:p>
            <a:pPr algn="ctr">
              <a:lnSpc>
                <a:spcPts val="8248"/>
              </a:lnSpc>
            </a:pPr>
            <a:r>
              <a:rPr lang="en-US" sz="6873">
                <a:solidFill>
                  <a:srgbClr val="551BB5"/>
                </a:solidFill>
                <a:latin typeface="Oswald"/>
              </a:rPr>
              <a:t>Fellowships + Events + Data</a:t>
            </a:r>
          </a:p>
        </p:txBody>
      </p:sp>
      <p:pic>
        <p:nvPicPr>
          <p:cNvPr id="14" name="Picture 14"/>
          <p:cNvPicPr>
            <a:picLocks noChangeAspect="1"/>
          </p:cNvPicPr>
          <p:nvPr/>
        </p:nvPicPr>
        <p:blipFill>
          <a:blip r:embed="rId3"/>
          <a:srcRect/>
          <a:stretch>
            <a:fillRect/>
          </a:stretch>
        </p:blipFill>
        <p:spPr>
          <a:xfrm>
            <a:off x="1332817" y="1650177"/>
            <a:ext cx="4844618" cy="7382275"/>
          </a:xfrm>
          <a:prstGeom prst="rect">
            <a:avLst/>
          </a:prstGeom>
        </p:spPr>
      </p:pic>
      <p:sp>
        <p:nvSpPr>
          <p:cNvPr id="15" name="TextBox 15"/>
          <p:cNvSpPr txBox="1"/>
          <p:nvPr/>
        </p:nvSpPr>
        <p:spPr>
          <a:xfrm>
            <a:off x="1332817" y="485775"/>
            <a:ext cx="14925868" cy="733425"/>
          </a:xfrm>
          <a:prstGeom prst="rect">
            <a:avLst/>
          </a:prstGeom>
        </p:spPr>
        <p:txBody>
          <a:bodyPr lIns="0" tIns="0" rIns="0" bIns="0" rtlCol="0" anchor="t">
            <a:spAutoFit/>
          </a:bodyPr>
          <a:lstStyle/>
          <a:p>
            <a:pPr algn="ctr">
              <a:lnSpc>
                <a:spcPts val="5786"/>
              </a:lnSpc>
            </a:pPr>
            <a:r>
              <a:rPr lang="en-US" sz="4822">
                <a:solidFill>
                  <a:srgbClr val="551BB5"/>
                </a:solidFill>
                <a:latin typeface="Raleway Heavy"/>
              </a:rPr>
              <a:t>Arrival to our Mamas' Agenda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678ED"/>
        </a:solidFill>
        <a:effectLst/>
      </p:bgPr>
    </p:bg>
    <p:spTree>
      <p:nvGrpSpPr>
        <p:cNvPr id="1" name=""/>
        <p:cNvGrpSpPr/>
        <p:nvPr/>
      </p:nvGrpSpPr>
      <p:grpSpPr>
        <a:xfrm>
          <a:off x="0" y="0"/>
          <a:ext cx="0" cy="0"/>
          <a:chOff x="0" y="0"/>
          <a:chExt cx="0" cy="0"/>
        </a:xfrm>
      </p:grpSpPr>
      <p:sp>
        <p:nvSpPr>
          <p:cNvPr id="2" name="TextBox 2"/>
          <p:cNvSpPr txBox="1"/>
          <p:nvPr/>
        </p:nvSpPr>
        <p:spPr>
          <a:xfrm>
            <a:off x="4756678" y="-224558"/>
            <a:ext cx="8774645" cy="1503428"/>
          </a:xfrm>
          <a:prstGeom prst="rect">
            <a:avLst/>
          </a:prstGeom>
        </p:spPr>
        <p:txBody>
          <a:bodyPr lIns="0" tIns="0" rIns="0" bIns="0" rtlCol="0" anchor="t">
            <a:spAutoFit/>
          </a:bodyPr>
          <a:lstStyle/>
          <a:p>
            <a:pPr algn="ctr">
              <a:lnSpc>
                <a:spcPts val="12573"/>
              </a:lnSpc>
            </a:pPr>
            <a:r>
              <a:rPr lang="en-US" sz="8218">
                <a:solidFill>
                  <a:srgbClr val="F7B801"/>
                </a:solidFill>
                <a:latin typeface="Oswald Bold"/>
              </a:rPr>
              <a:t>One-on-Ones</a:t>
            </a:r>
          </a:p>
        </p:txBody>
      </p:sp>
      <p:sp>
        <p:nvSpPr>
          <p:cNvPr id="3" name="AutoShape 3"/>
          <p:cNvSpPr/>
          <p:nvPr/>
        </p:nvSpPr>
        <p:spPr>
          <a:xfrm>
            <a:off x="771525" y="1945620"/>
            <a:ext cx="16487775" cy="0"/>
          </a:xfrm>
          <a:prstGeom prst="line">
            <a:avLst/>
          </a:prstGeom>
          <a:ln w="228600" cap="flat">
            <a:solidFill>
              <a:srgbClr val="F35B04"/>
            </a:solidFill>
            <a:prstDash val="solid"/>
            <a:headEnd type="none" w="sm" len="sm"/>
            <a:tailEnd type="none" w="sm" len="sm"/>
          </a:ln>
        </p:spPr>
      </p:sp>
      <p:sp>
        <p:nvSpPr>
          <p:cNvPr id="4" name="AutoShape 4"/>
          <p:cNvSpPr/>
          <p:nvPr/>
        </p:nvSpPr>
        <p:spPr>
          <a:xfrm>
            <a:off x="771525" y="9638228"/>
            <a:ext cx="16487775" cy="0"/>
          </a:xfrm>
          <a:prstGeom prst="line">
            <a:avLst/>
          </a:prstGeom>
          <a:ln w="228600" cap="flat">
            <a:solidFill>
              <a:srgbClr val="551BB5"/>
            </a:solidFill>
            <a:prstDash val="solid"/>
            <a:headEnd type="none" w="sm" len="sm"/>
            <a:tailEnd type="none" w="sm" len="sm"/>
          </a:ln>
        </p:spPr>
      </p:sp>
      <p:sp>
        <p:nvSpPr>
          <p:cNvPr id="5" name="TextBox 5"/>
          <p:cNvSpPr txBox="1"/>
          <p:nvPr/>
        </p:nvSpPr>
        <p:spPr>
          <a:xfrm>
            <a:off x="544166" y="2697829"/>
            <a:ext cx="16942493" cy="5918681"/>
          </a:xfrm>
          <a:prstGeom prst="rect">
            <a:avLst/>
          </a:prstGeom>
        </p:spPr>
        <p:txBody>
          <a:bodyPr lIns="0" tIns="0" rIns="0" bIns="0" rtlCol="0" anchor="t">
            <a:spAutoFit/>
          </a:bodyPr>
          <a:lstStyle/>
          <a:p>
            <a:pPr algn="ctr">
              <a:lnSpc>
                <a:spcPts val="6726"/>
              </a:lnSpc>
            </a:pPr>
            <a:r>
              <a:rPr lang="en-US" sz="4396">
                <a:solidFill>
                  <a:srgbClr val="FFFFFF"/>
                </a:solidFill>
                <a:latin typeface="Oswald"/>
              </a:rPr>
              <a:t>This is an informal conversation where an organizer and a mama meet. The goal is to introduce the mama to Mothering Justice and gain an understanding of who she is, her desired level of political participation or community work, and where we can offer an opportunity for her growth and development as an advocate. </a:t>
            </a:r>
          </a:p>
          <a:p>
            <a:pPr algn="ctr">
              <a:lnSpc>
                <a:spcPts val="6726"/>
              </a:lnSpc>
            </a:pPr>
            <a:endParaRPr lang="en-US" sz="4396">
              <a:solidFill>
                <a:srgbClr val="FFFFFF"/>
              </a:solidFill>
              <a:latin typeface="Oswald"/>
            </a:endParaRPr>
          </a:p>
          <a:p>
            <a:pPr algn="ctr">
              <a:lnSpc>
                <a:spcPts val="6726"/>
              </a:lnSpc>
            </a:pPr>
            <a:r>
              <a:rPr lang="en-US" sz="4396">
                <a:solidFill>
                  <a:srgbClr val="FFFFFF"/>
                </a:solidFill>
                <a:latin typeface="Oswald"/>
              </a:rPr>
              <a:t>In a 1 on 1, the organizer learns what the member is passionate about and asks if they are interested in hosting a mamas conversation with their own family/friends.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78ED"/>
        </a:solidFill>
        <a:effectLst/>
      </p:bgPr>
    </p:bg>
    <p:spTree>
      <p:nvGrpSpPr>
        <p:cNvPr id="1" name=""/>
        <p:cNvGrpSpPr/>
        <p:nvPr/>
      </p:nvGrpSpPr>
      <p:grpSpPr>
        <a:xfrm>
          <a:off x="0" y="0"/>
          <a:ext cx="0" cy="0"/>
          <a:chOff x="0" y="0"/>
          <a:chExt cx="0" cy="0"/>
        </a:xfrm>
      </p:grpSpPr>
      <p:sp>
        <p:nvSpPr>
          <p:cNvPr id="2" name="TextBox 2"/>
          <p:cNvSpPr txBox="1"/>
          <p:nvPr/>
        </p:nvSpPr>
        <p:spPr>
          <a:xfrm>
            <a:off x="4582812" y="-253133"/>
            <a:ext cx="9701926" cy="1503428"/>
          </a:xfrm>
          <a:prstGeom prst="rect">
            <a:avLst/>
          </a:prstGeom>
        </p:spPr>
        <p:txBody>
          <a:bodyPr lIns="0" tIns="0" rIns="0" bIns="0" rtlCol="0" anchor="t">
            <a:spAutoFit/>
          </a:bodyPr>
          <a:lstStyle/>
          <a:p>
            <a:pPr algn="ctr">
              <a:lnSpc>
                <a:spcPts val="12573"/>
              </a:lnSpc>
            </a:pPr>
            <a:r>
              <a:rPr lang="en-US" sz="8218">
                <a:solidFill>
                  <a:srgbClr val="F7B801"/>
                </a:solidFill>
                <a:latin typeface="Oswald Bold"/>
              </a:rPr>
              <a:t>Mama Conversations</a:t>
            </a:r>
          </a:p>
        </p:txBody>
      </p:sp>
      <p:sp>
        <p:nvSpPr>
          <p:cNvPr id="3" name="AutoShape 3"/>
          <p:cNvSpPr/>
          <p:nvPr/>
        </p:nvSpPr>
        <p:spPr>
          <a:xfrm>
            <a:off x="771525" y="1945620"/>
            <a:ext cx="16487775" cy="0"/>
          </a:xfrm>
          <a:prstGeom prst="line">
            <a:avLst/>
          </a:prstGeom>
          <a:ln w="228600" cap="flat">
            <a:solidFill>
              <a:srgbClr val="F35B04"/>
            </a:solidFill>
            <a:prstDash val="solid"/>
            <a:headEnd type="none" w="sm" len="sm"/>
            <a:tailEnd type="none" w="sm" len="sm"/>
          </a:ln>
        </p:spPr>
      </p:sp>
      <p:sp>
        <p:nvSpPr>
          <p:cNvPr id="4" name="AutoShape 4"/>
          <p:cNvSpPr/>
          <p:nvPr/>
        </p:nvSpPr>
        <p:spPr>
          <a:xfrm>
            <a:off x="771525" y="9638228"/>
            <a:ext cx="16487775" cy="0"/>
          </a:xfrm>
          <a:prstGeom prst="line">
            <a:avLst/>
          </a:prstGeom>
          <a:ln w="228600" cap="flat">
            <a:solidFill>
              <a:srgbClr val="551BB5"/>
            </a:solidFill>
            <a:prstDash val="solid"/>
            <a:headEnd type="none" w="sm" len="sm"/>
            <a:tailEnd type="none" w="sm" len="sm"/>
          </a:ln>
        </p:spPr>
      </p:sp>
      <p:sp>
        <p:nvSpPr>
          <p:cNvPr id="5" name="TextBox 5"/>
          <p:cNvSpPr txBox="1"/>
          <p:nvPr/>
        </p:nvSpPr>
        <p:spPr>
          <a:xfrm>
            <a:off x="544166" y="2726670"/>
            <a:ext cx="16942493" cy="5918681"/>
          </a:xfrm>
          <a:prstGeom prst="rect">
            <a:avLst/>
          </a:prstGeom>
        </p:spPr>
        <p:txBody>
          <a:bodyPr lIns="0" tIns="0" rIns="0" bIns="0" rtlCol="0" anchor="t">
            <a:spAutoFit/>
          </a:bodyPr>
          <a:lstStyle/>
          <a:p>
            <a:pPr algn="ctr">
              <a:lnSpc>
                <a:spcPts val="6726"/>
              </a:lnSpc>
            </a:pPr>
            <a:r>
              <a:rPr lang="en-US" sz="4396">
                <a:solidFill>
                  <a:srgbClr val="FFFFFF"/>
                </a:solidFill>
                <a:latin typeface="Oswald"/>
              </a:rPr>
              <a:t>A mamas conversation is a potluck style gathering hosted by a mama member in their home (or place of their choosing). They invite 5-10 of their family/friends, coworkers, or community members who are connected by a common passion or issue. They discuss how the issue affects them and possible solutions. </a:t>
            </a:r>
          </a:p>
          <a:p>
            <a:pPr algn="ctr">
              <a:lnSpc>
                <a:spcPts val="6726"/>
              </a:lnSpc>
            </a:pPr>
            <a:endParaRPr lang="en-US" sz="4396">
              <a:solidFill>
                <a:srgbClr val="FFFFFF"/>
              </a:solidFill>
              <a:latin typeface="Oswald"/>
            </a:endParaRPr>
          </a:p>
          <a:p>
            <a:pPr algn="ctr">
              <a:lnSpc>
                <a:spcPts val="6726"/>
              </a:lnSpc>
            </a:pPr>
            <a:r>
              <a:rPr lang="en-US" sz="4396">
                <a:solidFill>
                  <a:srgbClr val="FFFFFF"/>
                </a:solidFill>
                <a:latin typeface="Oswald"/>
              </a:rPr>
              <a:t>These recurring issues that come up in these conversations is how Mothering Justice curates our Mamas Agenda.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591173" y="-4629150"/>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7612394" y="-266985"/>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310156" y="9463428"/>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5154774" y="6948285"/>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pic>
        <p:nvPicPr>
          <p:cNvPr id="10" name="Picture 10"/>
          <p:cNvPicPr>
            <a:picLocks noChangeAspect="1"/>
          </p:cNvPicPr>
          <p:nvPr/>
        </p:nvPicPr>
        <p:blipFill>
          <a:blip r:embed="rId2"/>
          <a:srcRect/>
          <a:stretch>
            <a:fillRect/>
          </a:stretch>
        </p:blipFill>
        <p:spPr>
          <a:xfrm>
            <a:off x="0" y="9172486"/>
            <a:ext cx="1114514" cy="1114514"/>
          </a:xfrm>
          <a:prstGeom prst="rect">
            <a:avLst/>
          </a:prstGeom>
        </p:spPr>
      </p:pic>
      <p:grpSp>
        <p:nvGrpSpPr>
          <p:cNvPr id="11" name="Group 11"/>
          <p:cNvGrpSpPr/>
          <p:nvPr/>
        </p:nvGrpSpPr>
        <p:grpSpPr>
          <a:xfrm>
            <a:off x="14493349" y="2181661"/>
            <a:ext cx="3338715" cy="333871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78ED"/>
            </a:solidFill>
          </p:spPr>
        </p:sp>
      </p:grpSp>
      <p:grpSp>
        <p:nvGrpSpPr>
          <p:cNvPr id="13" name="Group 13"/>
          <p:cNvGrpSpPr/>
          <p:nvPr/>
        </p:nvGrpSpPr>
        <p:grpSpPr>
          <a:xfrm>
            <a:off x="11610571" y="728827"/>
            <a:ext cx="3338715" cy="333871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grpSp>
        <p:nvGrpSpPr>
          <p:cNvPr id="15" name="Group 15"/>
          <p:cNvGrpSpPr>
            <a:grpSpLocks noChangeAspect="1"/>
          </p:cNvGrpSpPr>
          <p:nvPr/>
        </p:nvGrpSpPr>
        <p:grpSpPr>
          <a:xfrm>
            <a:off x="10933767" y="661987"/>
            <a:ext cx="3742893" cy="3742878"/>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sp>
      </p:grpSp>
      <p:sp>
        <p:nvSpPr>
          <p:cNvPr id="17" name="TextBox 17"/>
          <p:cNvSpPr txBox="1"/>
          <p:nvPr/>
        </p:nvSpPr>
        <p:spPr>
          <a:xfrm>
            <a:off x="1114514" y="661987"/>
            <a:ext cx="6545404" cy="733425"/>
          </a:xfrm>
          <a:prstGeom prst="rect">
            <a:avLst/>
          </a:prstGeom>
        </p:spPr>
        <p:txBody>
          <a:bodyPr lIns="0" tIns="0" rIns="0" bIns="0" rtlCol="0" anchor="t">
            <a:spAutoFit/>
          </a:bodyPr>
          <a:lstStyle/>
          <a:p>
            <a:pPr>
              <a:lnSpc>
                <a:spcPts val="5786"/>
              </a:lnSpc>
            </a:pPr>
            <a:r>
              <a:rPr lang="en-US" sz="4822">
                <a:solidFill>
                  <a:srgbClr val="551BB5"/>
                </a:solidFill>
                <a:latin typeface="Raleway Heavy"/>
              </a:rPr>
              <a:t>Our Fellowships</a:t>
            </a:r>
          </a:p>
        </p:txBody>
      </p:sp>
      <p:grpSp>
        <p:nvGrpSpPr>
          <p:cNvPr id="18" name="Group 18"/>
          <p:cNvGrpSpPr>
            <a:grpSpLocks noChangeAspect="1"/>
          </p:cNvGrpSpPr>
          <p:nvPr/>
        </p:nvGrpSpPr>
        <p:grpSpPr>
          <a:xfrm>
            <a:off x="13771678" y="2297251"/>
            <a:ext cx="3742893" cy="3742878"/>
            <a:chOff x="0" y="0"/>
            <a:chExt cx="6350000" cy="6349975"/>
          </a:xfrm>
        </p:grpSpPr>
        <p:sp>
          <p:nvSpPr>
            <p:cNvPr id="19" name="Freeform 1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7580" r="-30566"/>
              </a:stretch>
            </a:blipFill>
          </p:spPr>
        </p:sp>
      </p:grpSp>
      <p:sp>
        <p:nvSpPr>
          <p:cNvPr id="20" name="TextBox 20"/>
          <p:cNvSpPr txBox="1"/>
          <p:nvPr/>
        </p:nvSpPr>
        <p:spPr>
          <a:xfrm>
            <a:off x="1522655" y="2748737"/>
            <a:ext cx="6668410" cy="1741805"/>
          </a:xfrm>
          <a:prstGeom prst="rect">
            <a:avLst/>
          </a:prstGeom>
        </p:spPr>
        <p:txBody>
          <a:bodyPr lIns="0" tIns="0" rIns="0" bIns="0" rtlCol="0" anchor="t">
            <a:spAutoFit/>
          </a:bodyPr>
          <a:lstStyle/>
          <a:p>
            <a:pPr>
              <a:lnSpc>
                <a:spcPts val="3920"/>
              </a:lnSpc>
            </a:pPr>
            <a:r>
              <a:rPr lang="en-US" sz="2800">
                <a:solidFill>
                  <a:srgbClr val="1D1D1D"/>
                </a:solidFill>
                <a:latin typeface="Oswald Bold"/>
              </a:rPr>
              <a:t>Movement</a:t>
            </a:r>
            <a:r>
              <a:rPr lang="en-US" sz="2800">
                <a:solidFill>
                  <a:srgbClr val="1D1D1D"/>
                </a:solidFill>
                <a:latin typeface="Oswald"/>
              </a:rPr>
              <a:t> </a:t>
            </a:r>
          </a:p>
          <a:p>
            <a:pPr>
              <a:lnSpc>
                <a:spcPts val="2520"/>
              </a:lnSpc>
            </a:pPr>
            <a:r>
              <a:rPr lang="en-US" sz="1800">
                <a:solidFill>
                  <a:srgbClr val="1D1D1D"/>
                </a:solidFill>
                <a:latin typeface="Oswald"/>
              </a:rPr>
              <a:t>A 3-month virtual leadership development program designed to identify, engage, and activate a new generation of grassroots organizers and leaders to run and win issue and electoral campaigns. This program will recruit diverse leaders from across the region to organize around the Mama’s Agenda.</a:t>
            </a:r>
          </a:p>
        </p:txBody>
      </p:sp>
      <p:sp>
        <p:nvSpPr>
          <p:cNvPr id="21" name="TextBox 21"/>
          <p:cNvSpPr txBox="1"/>
          <p:nvPr/>
        </p:nvSpPr>
        <p:spPr>
          <a:xfrm>
            <a:off x="1114514" y="1431111"/>
            <a:ext cx="7894259" cy="1153795"/>
          </a:xfrm>
          <a:prstGeom prst="rect">
            <a:avLst/>
          </a:prstGeom>
        </p:spPr>
        <p:txBody>
          <a:bodyPr lIns="0" tIns="0" rIns="0" bIns="0" rtlCol="0" anchor="t">
            <a:spAutoFit/>
          </a:bodyPr>
          <a:lstStyle/>
          <a:p>
            <a:pPr>
              <a:lnSpc>
                <a:spcPts val="3079"/>
              </a:lnSpc>
              <a:spcBef>
                <a:spcPct val="0"/>
              </a:spcBef>
            </a:pPr>
            <a:r>
              <a:rPr lang="en-US" sz="2199">
                <a:solidFill>
                  <a:srgbClr val="1D1D1D"/>
                </a:solidFill>
                <a:latin typeface="Oswald"/>
              </a:rPr>
              <a:t>Our programs are designed to </a:t>
            </a:r>
            <a:r>
              <a:rPr lang="en-US" sz="2199">
                <a:solidFill>
                  <a:srgbClr val="1D1D1D"/>
                </a:solidFill>
                <a:latin typeface="Oswald Bold"/>
              </a:rPr>
              <a:t>empower, engage, and organize mothers of color to build power </a:t>
            </a:r>
            <a:r>
              <a:rPr lang="en-US" sz="2199">
                <a:solidFill>
                  <a:srgbClr val="1D1D1D"/>
                </a:solidFill>
                <a:latin typeface="Oswald"/>
              </a:rPr>
              <a:t>around policies that brings justice to mothers of color in America.</a:t>
            </a:r>
          </a:p>
        </p:txBody>
      </p:sp>
      <p:sp>
        <p:nvSpPr>
          <p:cNvPr id="22" name="TextBox 22"/>
          <p:cNvSpPr txBox="1"/>
          <p:nvPr/>
        </p:nvSpPr>
        <p:spPr>
          <a:xfrm>
            <a:off x="1522655" y="4634233"/>
            <a:ext cx="6668410" cy="2937509"/>
          </a:xfrm>
          <a:prstGeom prst="rect">
            <a:avLst/>
          </a:prstGeom>
        </p:spPr>
        <p:txBody>
          <a:bodyPr lIns="0" tIns="0" rIns="0" bIns="0" rtlCol="0" anchor="t">
            <a:spAutoFit/>
          </a:bodyPr>
          <a:lstStyle/>
          <a:p>
            <a:pPr algn="just">
              <a:lnSpc>
                <a:spcPts val="3920"/>
              </a:lnSpc>
            </a:pPr>
            <a:r>
              <a:rPr lang="en-US" sz="2800">
                <a:solidFill>
                  <a:srgbClr val="1D1D1D"/>
                </a:solidFill>
                <a:latin typeface="Oswald Bold"/>
              </a:rPr>
              <a:t>Mamas' University</a:t>
            </a:r>
          </a:p>
          <a:p>
            <a:pPr algn="just">
              <a:lnSpc>
                <a:spcPts val="2520"/>
              </a:lnSpc>
            </a:pPr>
            <a:r>
              <a:rPr lang="en-US" sz="1800">
                <a:solidFill>
                  <a:srgbClr val="1D1D1D"/>
                </a:solidFill>
                <a:latin typeface="Oswald"/>
              </a:rPr>
              <a:t>A 3-month virtual leadership development program that offers a holistic approach to identifying, inspiring, and mobilizing a new generation of moms of color to run for elected office at the local level (i.e. school board) around the country. The program will be grounded in self-care, relationship building, and building political power. Addressing relationship issues, including their relationships with themselves, family, and most importantly, their relationships with power will be at the core of our curriculum. </a:t>
            </a:r>
          </a:p>
          <a:p>
            <a:pPr algn="just">
              <a:lnSpc>
                <a:spcPts val="1960"/>
              </a:lnSpc>
            </a:pPr>
            <a:endParaRPr lang="en-US" sz="1800">
              <a:solidFill>
                <a:srgbClr val="1D1D1D"/>
              </a:solidFill>
              <a:latin typeface="Oswald"/>
            </a:endParaRPr>
          </a:p>
        </p:txBody>
      </p:sp>
      <p:sp>
        <p:nvSpPr>
          <p:cNvPr id="23" name="TextBox 23"/>
          <p:cNvSpPr txBox="1"/>
          <p:nvPr/>
        </p:nvSpPr>
        <p:spPr>
          <a:xfrm>
            <a:off x="1522655" y="7403525"/>
            <a:ext cx="6668410" cy="2056130"/>
          </a:xfrm>
          <a:prstGeom prst="rect">
            <a:avLst/>
          </a:prstGeom>
        </p:spPr>
        <p:txBody>
          <a:bodyPr lIns="0" tIns="0" rIns="0" bIns="0" rtlCol="0" anchor="t">
            <a:spAutoFit/>
          </a:bodyPr>
          <a:lstStyle/>
          <a:p>
            <a:pPr algn="just">
              <a:lnSpc>
                <a:spcPts val="3920"/>
              </a:lnSpc>
            </a:pPr>
            <a:r>
              <a:rPr lang="en-US" sz="2800">
                <a:solidFill>
                  <a:srgbClr val="1D1D1D"/>
                </a:solidFill>
                <a:latin typeface="Oswald Bold"/>
              </a:rPr>
              <a:t>White Womxn's School</a:t>
            </a:r>
          </a:p>
          <a:p>
            <a:pPr algn="just">
              <a:lnSpc>
                <a:spcPts val="2520"/>
              </a:lnSpc>
            </a:pPr>
            <a:r>
              <a:rPr lang="en-US" sz="1800">
                <a:solidFill>
                  <a:srgbClr val="1D1D1D"/>
                </a:solidFill>
                <a:latin typeface="Oswald Bold"/>
              </a:rPr>
              <a:t>A</a:t>
            </a:r>
            <a:r>
              <a:rPr lang="en-US" sz="1800">
                <a:solidFill>
                  <a:srgbClr val="1D1D1D"/>
                </a:solidFill>
                <a:latin typeface="Oswald"/>
              </a:rPr>
              <a:t> 6-week virtual leadership development program designed to agitate, hold accountable, and activate progressive white womxn to be better allies and accomplices for womxn of color, especially Black womxn. Participants will learn how to identify and unpack their privilege, how to dismantle white supremacy, and take action on the Mama’s Agenda in their communities. </a:t>
            </a:r>
          </a:p>
        </p:txBody>
      </p:sp>
      <p:sp>
        <p:nvSpPr>
          <p:cNvPr id="24" name="TextBox 24"/>
          <p:cNvSpPr txBox="1"/>
          <p:nvPr/>
        </p:nvSpPr>
        <p:spPr>
          <a:xfrm>
            <a:off x="9008773" y="5579383"/>
            <a:ext cx="6668410" cy="4150360"/>
          </a:xfrm>
          <a:prstGeom prst="rect">
            <a:avLst/>
          </a:prstGeom>
        </p:spPr>
        <p:txBody>
          <a:bodyPr lIns="0" tIns="0" rIns="0" bIns="0" rtlCol="0" anchor="t">
            <a:spAutoFit/>
          </a:bodyPr>
          <a:lstStyle/>
          <a:p>
            <a:pPr algn="just">
              <a:lnSpc>
                <a:spcPts val="3920"/>
              </a:lnSpc>
            </a:pPr>
            <a:r>
              <a:rPr lang="en-US" sz="2800">
                <a:solidFill>
                  <a:srgbClr val="1D1D1D"/>
                </a:solidFill>
                <a:latin typeface="Oswald Bold"/>
              </a:rPr>
              <a:t>BWW and Amy </a:t>
            </a:r>
          </a:p>
          <a:p>
            <a:pPr algn="just">
              <a:lnSpc>
                <a:spcPts val="2660"/>
              </a:lnSpc>
            </a:pPr>
            <a:r>
              <a:rPr lang="en-US" sz="1900">
                <a:solidFill>
                  <a:srgbClr val="1D1D1D"/>
                </a:solidFill>
                <a:latin typeface="Oswald"/>
              </a:rPr>
              <a:t>Black Womxn Win Michigan is a 4-month leadership development program that aims to identify, develop, and invest in a pipeline of 30 diverse, Black womxn candidates to run for state legislative seats and to work on campaigns in key targeted areas in Michigan.</a:t>
            </a:r>
          </a:p>
          <a:p>
            <a:pPr algn="just">
              <a:lnSpc>
                <a:spcPts val="2660"/>
              </a:lnSpc>
            </a:pPr>
            <a:endParaRPr lang="en-US" sz="1900">
              <a:solidFill>
                <a:srgbClr val="1D1D1D"/>
              </a:solidFill>
              <a:latin typeface="Oswald"/>
            </a:endParaRPr>
          </a:p>
          <a:p>
            <a:pPr algn="just">
              <a:lnSpc>
                <a:spcPts val="2660"/>
              </a:lnSpc>
            </a:pPr>
            <a:r>
              <a:rPr lang="en-US" sz="1900">
                <a:solidFill>
                  <a:srgbClr val="1D1D1D"/>
                </a:solidFill>
                <a:latin typeface="Oswald"/>
              </a:rPr>
              <a:t>Advancing Michigan’s Youth (AMY) is a 6-week virtual leadership development program designed to identify, engage, and mobilize pregnant and parenting young moms of color (ages 16-24) to learn about the intersectionality of policy and advocacy, understanding self-interest, building power, and organizing around the Mama’s </a:t>
            </a:r>
          </a:p>
          <a:p>
            <a:pPr algn="just">
              <a:lnSpc>
                <a:spcPts val="2660"/>
              </a:lnSpc>
            </a:pPr>
            <a:r>
              <a:rPr lang="en-US" sz="1900">
                <a:solidFill>
                  <a:srgbClr val="1D1D1D"/>
                </a:solidFill>
                <a:latin typeface="Oswald"/>
              </a:rPr>
              <a:t>Agenda.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591173" y="-4629150"/>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7612394" y="-266985"/>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310156" y="9463428"/>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5154774" y="6948285"/>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pic>
        <p:nvPicPr>
          <p:cNvPr id="10" name="Picture 10"/>
          <p:cNvPicPr>
            <a:picLocks noChangeAspect="1"/>
          </p:cNvPicPr>
          <p:nvPr/>
        </p:nvPicPr>
        <p:blipFill>
          <a:blip r:embed="rId2"/>
          <a:srcRect/>
          <a:stretch>
            <a:fillRect/>
          </a:stretch>
        </p:blipFill>
        <p:spPr>
          <a:xfrm>
            <a:off x="0" y="9172486"/>
            <a:ext cx="1114514" cy="1114514"/>
          </a:xfrm>
          <a:prstGeom prst="rect">
            <a:avLst/>
          </a:prstGeom>
        </p:spPr>
      </p:pic>
      <p:grpSp>
        <p:nvGrpSpPr>
          <p:cNvPr id="11" name="Group 11"/>
          <p:cNvGrpSpPr/>
          <p:nvPr/>
        </p:nvGrpSpPr>
        <p:grpSpPr>
          <a:xfrm>
            <a:off x="8826445" y="126281"/>
            <a:ext cx="5764728" cy="4210258"/>
            <a:chOff x="0" y="0"/>
            <a:chExt cx="1518282" cy="1108875"/>
          </a:xfrm>
        </p:grpSpPr>
        <p:sp>
          <p:nvSpPr>
            <p:cNvPr id="12" name="Freeform 12"/>
            <p:cNvSpPr/>
            <p:nvPr/>
          </p:nvSpPr>
          <p:spPr>
            <a:xfrm>
              <a:off x="0" y="0"/>
              <a:ext cx="1518282" cy="1108875"/>
            </a:xfrm>
            <a:custGeom>
              <a:avLst/>
              <a:gdLst/>
              <a:ahLst/>
              <a:cxnLst/>
              <a:rect l="l" t="t" r="r" b="b"/>
              <a:pathLst>
                <a:path w="1518282" h="1108875">
                  <a:moveTo>
                    <a:pt x="0" y="0"/>
                  </a:moveTo>
                  <a:lnTo>
                    <a:pt x="1518282" y="0"/>
                  </a:lnTo>
                  <a:lnTo>
                    <a:pt x="1518282" y="1108875"/>
                  </a:lnTo>
                  <a:lnTo>
                    <a:pt x="0" y="1108875"/>
                  </a:lnTo>
                  <a:close/>
                </a:path>
              </a:pathLst>
            </a:custGeom>
            <a:solidFill>
              <a:srgbClr val="F7B801"/>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grpSp>
        <p:nvGrpSpPr>
          <p:cNvPr id="14" name="Group 14"/>
          <p:cNvGrpSpPr/>
          <p:nvPr/>
        </p:nvGrpSpPr>
        <p:grpSpPr>
          <a:xfrm>
            <a:off x="13824551" y="1983269"/>
            <a:ext cx="3787843" cy="3787843"/>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78ED"/>
            </a:solidFill>
          </p:spPr>
        </p:sp>
      </p:grpSp>
      <p:pic>
        <p:nvPicPr>
          <p:cNvPr id="16" name="Picture 16"/>
          <p:cNvPicPr>
            <a:picLocks noChangeAspect="1"/>
          </p:cNvPicPr>
          <p:nvPr/>
        </p:nvPicPr>
        <p:blipFill>
          <a:blip r:embed="rId3"/>
          <a:srcRect/>
          <a:stretch>
            <a:fillRect/>
          </a:stretch>
        </p:blipFill>
        <p:spPr>
          <a:xfrm>
            <a:off x="8171036" y="544259"/>
            <a:ext cx="5649296" cy="4236972"/>
          </a:xfrm>
          <a:prstGeom prst="rect">
            <a:avLst/>
          </a:prstGeom>
        </p:spPr>
      </p:pic>
      <p:grpSp>
        <p:nvGrpSpPr>
          <p:cNvPr id="17" name="Group 17"/>
          <p:cNvGrpSpPr>
            <a:grpSpLocks noChangeAspect="1"/>
          </p:cNvGrpSpPr>
          <p:nvPr/>
        </p:nvGrpSpPr>
        <p:grpSpPr>
          <a:xfrm>
            <a:off x="13153064" y="2547988"/>
            <a:ext cx="4141838" cy="4141822"/>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666" r="-16666"/>
              </a:stretch>
            </a:blipFill>
          </p:spPr>
        </p:sp>
      </p:grpSp>
      <p:sp>
        <p:nvSpPr>
          <p:cNvPr id="19" name="TextBox 19"/>
          <p:cNvSpPr txBox="1"/>
          <p:nvPr/>
        </p:nvSpPr>
        <p:spPr>
          <a:xfrm>
            <a:off x="1114514" y="661987"/>
            <a:ext cx="3496328" cy="733425"/>
          </a:xfrm>
          <a:prstGeom prst="rect">
            <a:avLst/>
          </a:prstGeom>
        </p:spPr>
        <p:txBody>
          <a:bodyPr lIns="0" tIns="0" rIns="0" bIns="0" rtlCol="0" anchor="t">
            <a:spAutoFit/>
          </a:bodyPr>
          <a:lstStyle/>
          <a:p>
            <a:pPr>
              <a:lnSpc>
                <a:spcPts val="5786"/>
              </a:lnSpc>
            </a:pPr>
            <a:r>
              <a:rPr lang="en-US" sz="4822">
                <a:solidFill>
                  <a:srgbClr val="551BB5"/>
                </a:solidFill>
                <a:latin typeface="Raleway Heavy"/>
              </a:rPr>
              <a:t>Our Events</a:t>
            </a:r>
          </a:p>
        </p:txBody>
      </p:sp>
      <p:sp>
        <p:nvSpPr>
          <p:cNvPr id="20" name="TextBox 20"/>
          <p:cNvSpPr txBox="1"/>
          <p:nvPr/>
        </p:nvSpPr>
        <p:spPr>
          <a:xfrm>
            <a:off x="1028700" y="1907730"/>
            <a:ext cx="6668410" cy="1462405"/>
          </a:xfrm>
          <a:prstGeom prst="rect">
            <a:avLst/>
          </a:prstGeom>
        </p:spPr>
        <p:txBody>
          <a:bodyPr lIns="0" tIns="0" rIns="0" bIns="0" rtlCol="0" anchor="t">
            <a:spAutoFit/>
          </a:bodyPr>
          <a:lstStyle/>
          <a:p>
            <a:pPr>
              <a:lnSpc>
                <a:spcPts val="3920"/>
              </a:lnSpc>
            </a:pPr>
            <a:r>
              <a:rPr lang="en-US" sz="2800">
                <a:solidFill>
                  <a:srgbClr val="1D1D1D"/>
                </a:solidFill>
                <a:latin typeface="Oswald Bold"/>
              </a:rPr>
              <a:t>State of the Mama </a:t>
            </a:r>
            <a:r>
              <a:rPr lang="en-US" sz="2800">
                <a:solidFill>
                  <a:srgbClr val="1D1D1D"/>
                </a:solidFill>
                <a:latin typeface="Oswald"/>
              </a:rPr>
              <a:t> </a:t>
            </a:r>
          </a:p>
          <a:p>
            <a:pPr>
              <a:lnSpc>
                <a:spcPts val="3920"/>
              </a:lnSpc>
            </a:pPr>
            <a:r>
              <a:rPr lang="en-US" sz="2800">
                <a:solidFill>
                  <a:srgbClr val="1D1D1D"/>
                </a:solidFill>
                <a:latin typeface="Oswald"/>
              </a:rPr>
              <a:t>Surrounding the State of the Union, State of the State and now the State of the City (of Detroit).</a:t>
            </a:r>
          </a:p>
        </p:txBody>
      </p:sp>
      <p:sp>
        <p:nvSpPr>
          <p:cNvPr id="21" name="TextBox 21"/>
          <p:cNvSpPr txBox="1"/>
          <p:nvPr/>
        </p:nvSpPr>
        <p:spPr>
          <a:xfrm>
            <a:off x="1028700" y="3829566"/>
            <a:ext cx="6668410" cy="2453005"/>
          </a:xfrm>
          <a:prstGeom prst="rect">
            <a:avLst/>
          </a:prstGeom>
        </p:spPr>
        <p:txBody>
          <a:bodyPr lIns="0" tIns="0" rIns="0" bIns="0" rtlCol="0" anchor="t">
            <a:spAutoFit/>
          </a:bodyPr>
          <a:lstStyle/>
          <a:p>
            <a:pPr algn="just">
              <a:lnSpc>
                <a:spcPts val="3920"/>
              </a:lnSpc>
            </a:pPr>
            <a:r>
              <a:rPr lang="en-US" sz="2800">
                <a:solidFill>
                  <a:srgbClr val="1D1D1D"/>
                </a:solidFill>
                <a:latin typeface="Oswald Bold"/>
              </a:rPr>
              <a:t>Black Maternal Health Week</a:t>
            </a:r>
          </a:p>
          <a:p>
            <a:pPr algn="just">
              <a:lnSpc>
                <a:spcPts val="3920"/>
              </a:lnSpc>
            </a:pPr>
            <a:r>
              <a:rPr lang="en-US" sz="2800">
                <a:solidFill>
                  <a:srgbClr val="1D1D1D"/>
                </a:solidFill>
                <a:latin typeface="Oswald"/>
              </a:rPr>
              <a:t>Founded by Black Mamas' Matter Alliance (MJ is a kindred partner) in 2018. A week (April 11 –17) of events centering pregnancy and birthing in the Black community.</a:t>
            </a:r>
          </a:p>
        </p:txBody>
      </p:sp>
      <p:sp>
        <p:nvSpPr>
          <p:cNvPr id="22" name="TextBox 22"/>
          <p:cNvSpPr txBox="1"/>
          <p:nvPr/>
        </p:nvSpPr>
        <p:spPr>
          <a:xfrm>
            <a:off x="1114514" y="6642184"/>
            <a:ext cx="6668410" cy="1957705"/>
          </a:xfrm>
          <a:prstGeom prst="rect">
            <a:avLst/>
          </a:prstGeom>
        </p:spPr>
        <p:txBody>
          <a:bodyPr lIns="0" tIns="0" rIns="0" bIns="0" rtlCol="0" anchor="t">
            <a:spAutoFit/>
          </a:bodyPr>
          <a:lstStyle/>
          <a:p>
            <a:pPr algn="just">
              <a:lnSpc>
                <a:spcPts val="3920"/>
              </a:lnSpc>
            </a:pPr>
            <a:r>
              <a:rPr lang="en-US" sz="2800">
                <a:solidFill>
                  <a:srgbClr val="1D1D1D"/>
                </a:solidFill>
                <a:latin typeface="Oswald Bold"/>
              </a:rPr>
              <a:t>Mamas' March</a:t>
            </a:r>
          </a:p>
          <a:p>
            <a:pPr algn="just">
              <a:lnSpc>
                <a:spcPts val="3920"/>
              </a:lnSpc>
            </a:pPr>
            <a:r>
              <a:rPr lang="en-US" sz="2800">
                <a:solidFill>
                  <a:srgbClr val="1D1D1D"/>
                </a:solidFill>
                <a:latin typeface="Oswald"/>
              </a:rPr>
              <a:t>MJ's key lobbying event. Since it's inception, it's been held in Lansing, MI, but in 2019 and 2022 a national version was also held in Washington, D.C. </a:t>
            </a:r>
          </a:p>
        </p:txBody>
      </p:sp>
      <p:sp>
        <p:nvSpPr>
          <p:cNvPr id="23" name="TextBox 23"/>
          <p:cNvSpPr txBox="1"/>
          <p:nvPr/>
        </p:nvSpPr>
        <p:spPr>
          <a:xfrm>
            <a:off x="8555572" y="6642184"/>
            <a:ext cx="6668410" cy="1462405"/>
          </a:xfrm>
          <a:prstGeom prst="rect">
            <a:avLst/>
          </a:prstGeom>
        </p:spPr>
        <p:txBody>
          <a:bodyPr lIns="0" tIns="0" rIns="0" bIns="0" rtlCol="0" anchor="t">
            <a:spAutoFit/>
          </a:bodyPr>
          <a:lstStyle/>
          <a:p>
            <a:pPr algn="just">
              <a:lnSpc>
                <a:spcPts val="3920"/>
              </a:lnSpc>
            </a:pPr>
            <a:r>
              <a:rPr lang="en-US" sz="2800">
                <a:solidFill>
                  <a:srgbClr val="1D1D1D"/>
                </a:solidFill>
                <a:latin typeface="Oswald Bold"/>
              </a:rPr>
              <a:t>Mamas' Summit</a:t>
            </a:r>
          </a:p>
          <a:p>
            <a:pPr algn="just">
              <a:lnSpc>
                <a:spcPts val="3920"/>
              </a:lnSpc>
            </a:pPr>
            <a:r>
              <a:rPr lang="en-US" sz="2800">
                <a:solidFill>
                  <a:srgbClr val="1D1D1D"/>
                </a:solidFill>
                <a:latin typeface="Oswald"/>
              </a:rPr>
              <a:t>A day of sessions and keynotes focused on Mamas' Agenda-related issues.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B80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430375" y="-3794093"/>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6540282" y="-550112"/>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561528" y="9470843"/>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4814583" y="6132129"/>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78ED"/>
            </a:solidFill>
          </p:spPr>
        </p:sp>
      </p:grpSp>
      <p:pic>
        <p:nvPicPr>
          <p:cNvPr id="10" name="Picture 10"/>
          <p:cNvPicPr>
            <a:picLocks noChangeAspect="1"/>
          </p:cNvPicPr>
          <p:nvPr/>
        </p:nvPicPr>
        <p:blipFill>
          <a:blip r:embed="rId2"/>
          <a:srcRect/>
          <a:stretch>
            <a:fillRect/>
          </a:stretch>
        </p:blipFill>
        <p:spPr>
          <a:xfrm>
            <a:off x="0" y="9172486"/>
            <a:ext cx="1114514" cy="1114514"/>
          </a:xfrm>
          <a:prstGeom prst="rect">
            <a:avLst/>
          </a:prstGeom>
        </p:spPr>
      </p:pic>
      <p:sp>
        <p:nvSpPr>
          <p:cNvPr id="11" name="TextBox 11"/>
          <p:cNvSpPr txBox="1"/>
          <p:nvPr/>
        </p:nvSpPr>
        <p:spPr>
          <a:xfrm>
            <a:off x="1405029" y="2745358"/>
            <a:ext cx="15854271" cy="6754639"/>
          </a:xfrm>
          <a:prstGeom prst="rect">
            <a:avLst/>
          </a:prstGeom>
        </p:spPr>
        <p:txBody>
          <a:bodyPr lIns="0" tIns="0" rIns="0" bIns="0" rtlCol="0" anchor="t">
            <a:spAutoFit/>
          </a:bodyPr>
          <a:lstStyle/>
          <a:p>
            <a:pPr algn="ctr">
              <a:lnSpc>
                <a:spcPts val="6004"/>
              </a:lnSpc>
            </a:pPr>
            <a:r>
              <a:rPr lang="en-US" sz="4288">
                <a:solidFill>
                  <a:srgbClr val="000000"/>
                </a:solidFill>
                <a:latin typeface="Oswald Bold"/>
              </a:rPr>
              <a:t>Understanding that, historically, white supremacy &amp; patriarchy can keep us from confronting--and often even RECOGNIZING--a culture of </a:t>
            </a:r>
          </a:p>
          <a:p>
            <a:pPr algn="ctr">
              <a:lnSpc>
                <a:spcPts val="6004"/>
              </a:lnSpc>
            </a:pPr>
            <a:r>
              <a:rPr lang="en-US" sz="4288">
                <a:solidFill>
                  <a:srgbClr val="000000"/>
                </a:solidFill>
                <a:latin typeface="Oswald Bold"/>
              </a:rPr>
              <a:t>anti-blackness in most work spaces. (Professionalism is often the guise of white supremacy, so we can't recognize the anti-blackness hidden in that messaging.) </a:t>
            </a:r>
          </a:p>
          <a:p>
            <a:pPr algn="ctr">
              <a:lnSpc>
                <a:spcPts val="6004"/>
              </a:lnSpc>
            </a:pPr>
            <a:endParaRPr lang="en-US" sz="4288">
              <a:solidFill>
                <a:srgbClr val="000000"/>
              </a:solidFill>
              <a:latin typeface="Oswald Bold"/>
            </a:endParaRPr>
          </a:p>
          <a:p>
            <a:pPr algn="ctr">
              <a:lnSpc>
                <a:spcPts val="6004"/>
              </a:lnSpc>
            </a:pPr>
            <a:r>
              <a:rPr lang="en-US" sz="4288">
                <a:solidFill>
                  <a:srgbClr val="000000"/>
                </a:solidFill>
                <a:latin typeface="Oswald Bold"/>
              </a:rPr>
              <a:t>Let’s break into groups to discuss how we can all be better at minimizing anti-poc culture with our organizations. </a:t>
            </a:r>
          </a:p>
          <a:p>
            <a:pPr algn="ctr">
              <a:lnSpc>
                <a:spcPts val="5389"/>
              </a:lnSpc>
            </a:pPr>
            <a:endParaRPr lang="en-US" sz="4288">
              <a:solidFill>
                <a:srgbClr val="000000"/>
              </a:solidFill>
              <a:latin typeface="Oswald Bold"/>
            </a:endParaRPr>
          </a:p>
        </p:txBody>
      </p:sp>
      <p:sp>
        <p:nvSpPr>
          <p:cNvPr id="12" name="TextBox 12"/>
          <p:cNvSpPr txBox="1"/>
          <p:nvPr/>
        </p:nvSpPr>
        <p:spPr>
          <a:xfrm>
            <a:off x="4259907" y="676942"/>
            <a:ext cx="9768185" cy="1186815"/>
          </a:xfrm>
          <a:prstGeom prst="rect">
            <a:avLst/>
          </a:prstGeom>
        </p:spPr>
        <p:txBody>
          <a:bodyPr lIns="0" tIns="0" rIns="0" bIns="0" rtlCol="0" anchor="t">
            <a:spAutoFit/>
          </a:bodyPr>
          <a:lstStyle/>
          <a:p>
            <a:pPr algn="ctr">
              <a:lnSpc>
                <a:spcPts val="9660"/>
              </a:lnSpc>
            </a:pPr>
            <a:r>
              <a:rPr lang="en-US" sz="6900">
                <a:solidFill>
                  <a:srgbClr val="F35B04"/>
                </a:solidFill>
                <a:latin typeface="Raleway Heavy Bold"/>
              </a:rPr>
              <a:t>COLLECTIVE THINKING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B80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430375" y="-3794093"/>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6540282" y="-550112"/>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561528" y="9470843"/>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4814583" y="6132129"/>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78ED"/>
            </a:solidFill>
          </p:spPr>
        </p:sp>
      </p:grpSp>
      <p:pic>
        <p:nvPicPr>
          <p:cNvPr id="10" name="Picture 10"/>
          <p:cNvPicPr>
            <a:picLocks noChangeAspect="1"/>
          </p:cNvPicPr>
          <p:nvPr/>
        </p:nvPicPr>
        <p:blipFill>
          <a:blip r:embed="rId2"/>
          <a:srcRect/>
          <a:stretch>
            <a:fillRect/>
          </a:stretch>
        </p:blipFill>
        <p:spPr>
          <a:xfrm>
            <a:off x="0" y="9172486"/>
            <a:ext cx="1114514" cy="1114514"/>
          </a:xfrm>
          <a:prstGeom prst="rect">
            <a:avLst/>
          </a:prstGeom>
        </p:spPr>
      </p:pic>
      <p:sp>
        <p:nvSpPr>
          <p:cNvPr id="11" name="TextBox 11"/>
          <p:cNvSpPr txBox="1"/>
          <p:nvPr/>
        </p:nvSpPr>
        <p:spPr>
          <a:xfrm>
            <a:off x="1405029" y="1047750"/>
            <a:ext cx="15854271" cy="7576312"/>
          </a:xfrm>
          <a:prstGeom prst="rect">
            <a:avLst/>
          </a:prstGeom>
        </p:spPr>
        <p:txBody>
          <a:bodyPr lIns="0" tIns="0" rIns="0" bIns="0" rtlCol="0" anchor="t">
            <a:spAutoFit/>
          </a:bodyPr>
          <a:lstStyle/>
          <a:p>
            <a:pPr algn="ctr">
              <a:lnSpc>
                <a:spcPts val="3360"/>
              </a:lnSpc>
            </a:pPr>
            <a:endParaRPr/>
          </a:p>
          <a:p>
            <a:pPr algn="ctr">
              <a:lnSpc>
                <a:spcPts val="3807"/>
              </a:lnSpc>
            </a:pPr>
            <a:r>
              <a:rPr lang="en-US" sz="3399">
                <a:solidFill>
                  <a:srgbClr val="000000"/>
                </a:solidFill>
                <a:latin typeface="Oswald Bold"/>
              </a:rPr>
              <a:t>1. What ways does your organization center and value the life experiences of the community you serve?</a:t>
            </a:r>
          </a:p>
          <a:p>
            <a:pPr algn="ctr">
              <a:lnSpc>
                <a:spcPts val="3807"/>
              </a:lnSpc>
            </a:pPr>
            <a:endParaRPr lang="en-US" sz="3399">
              <a:solidFill>
                <a:srgbClr val="000000"/>
              </a:solidFill>
              <a:latin typeface="Oswald Bold"/>
            </a:endParaRPr>
          </a:p>
          <a:p>
            <a:pPr algn="ctr">
              <a:lnSpc>
                <a:spcPts val="3807"/>
              </a:lnSpc>
            </a:pPr>
            <a:r>
              <a:rPr lang="en-US" sz="3399">
                <a:solidFill>
                  <a:srgbClr val="000000"/>
                </a:solidFill>
                <a:latin typeface="Oswald Bold"/>
              </a:rPr>
              <a:t>2. Where are you challenging and comforting anti-poc practices in your work environment?</a:t>
            </a:r>
          </a:p>
          <a:p>
            <a:pPr algn="ctr">
              <a:lnSpc>
                <a:spcPts val="3807"/>
              </a:lnSpc>
            </a:pPr>
            <a:endParaRPr lang="en-US" sz="3399">
              <a:solidFill>
                <a:srgbClr val="000000"/>
              </a:solidFill>
              <a:latin typeface="Oswald Bold"/>
            </a:endParaRPr>
          </a:p>
          <a:p>
            <a:pPr algn="ctr">
              <a:lnSpc>
                <a:spcPts val="3807"/>
              </a:lnSpc>
            </a:pPr>
            <a:r>
              <a:rPr lang="en-US" sz="3399">
                <a:solidFill>
                  <a:srgbClr val="000000"/>
                </a:solidFill>
                <a:latin typeface="Oswald Bold"/>
              </a:rPr>
              <a:t>3. In what manner does your organization encourage free speech? </a:t>
            </a:r>
          </a:p>
          <a:p>
            <a:pPr algn="ctr">
              <a:lnSpc>
                <a:spcPts val="3807"/>
              </a:lnSpc>
            </a:pPr>
            <a:endParaRPr lang="en-US" sz="3399">
              <a:solidFill>
                <a:srgbClr val="000000"/>
              </a:solidFill>
              <a:latin typeface="Oswald Bold"/>
            </a:endParaRPr>
          </a:p>
          <a:p>
            <a:pPr algn="ctr">
              <a:lnSpc>
                <a:spcPts val="3807"/>
              </a:lnSpc>
            </a:pPr>
            <a:r>
              <a:rPr lang="en-US" sz="3399">
                <a:solidFill>
                  <a:srgbClr val="000000"/>
                </a:solidFill>
                <a:latin typeface="Oswald Bold"/>
              </a:rPr>
              <a:t>4. How does your organization define professionalism? </a:t>
            </a:r>
          </a:p>
          <a:p>
            <a:pPr algn="ctr">
              <a:lnSpc>
                <a:spcPts val="3807"/>
              </a:lnSpc>
            </a:pPr>
            <a:endParaRPr lang="en-US" sz="3399">
              <a:solidFill>
                <a:srgbClr val="000000"/>
              </a:solidFill>
              <a:latin typeface="Oswald Bold"/>
            </a:endParaRPr>
          </a:p>
          <a:p>
            <a:pPr algn="ctr">
              <a:lnSpc>
                <a:spcPts val="3807"/>
              </a:lnSpc>
            </a:pPr>
            <a:r>
              <a:rPr lang="en-US" sz="3399">
                <a:solidFill>
                  <a:srgbClr val="000000"/>
                </a:solidFill>
                <a:latin typeface="Oswald Bold"/>
              </a:rPr>
              <a:t>5. Is the input of poc staff being incorporated in decision making ? </a:t>
            </a:r>
          </a:p>
          <a:p>
            <a:pPr algn="ctr">
              <a:lnSpc>
                <a:spcPts val="3807"/>
              </a:lnSpc>
            </a:pPr>
            <a:endParaRPr lang="en-US" sz="3399">
              <a:solidFill>
                <a:srgbClr val="000000"/>
              </a:solidFill>
              <a:latin typeface="Oswald Bold"/>
            </a:endParaRPr>
          </a:p>
          <a:p>
            <a:pPr algn="ctr">
              <a:lnSpc>
                <a:spcPts val="3807"/>
              </a:lnSpc>
            </a:pPr>
            <a:r>
              <a:rPr lang="en-US" sz="3399">
                <a:solidFill>
                  <a:srgbClr val="000000"/>
                </a:solidFill>
                <a:latin typeface="Oswald Bold"/>
              </a:rPr>
              <a:t>6. What is your path to greatness ?</a:t>
            </a:r>
          </a:p>
          <a:p>
            <a:pPr algn="ctr">
              <a:lnSpc>
                <a:spcPts val="3807"/>
              </a:lnSpc>
            </a:pPr>
            <a:endParaRPr lang="en-US" sz="3399">
              <a:solidFill>
                <a:srgbClr val="000000"/>
              </a:solidFill>
              <a:latin typeface="Oswald Bold"/>
            </a:endParaRPr>
          </a:p>
          <a:p>
            <a:pPr algn="ctr">
              <a:lnSpc>
                <a:spcPts val="3807"/>
              </a:lnSpc>
            </a:pPr>
            <a:r>
              <a:rPr lang="en-US" sz="3399">
                <a:solidFill>
                  <a:srgbClr val="000000"/>
                </a:solidFill>
                <a:latin typeface="Oswald Bold"/>
              </a:rPr>
              <a:t>7. What is your end goal and how do you get there while maintaining your values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51BB5"/>
        </a:solidFill>
        <a:effectLst/>
      </p:bgPr>
    </p:bg>
    <p:spTree>
      <p:nvGrpSpPr>
        <p:cNvPr id="1" name=""/>
        <p:cNvGrpSpPr/>
        <p:nvPr/>
      </p:nvGrpSpPr>
      <p:grpSpPr>
        <a:xfrm>
          <a:off x="0" y="0"/>
          <a:ext cx="0" cy="0"/>
          <a:chOff x="0" y="0"/>
          <a:chExt cx="0" cy="0"/>
        </a:xfrm>
      </p:grpSpPr>
      <p:grpSp>
        <p:nvGrpSpPr>
          <p:cNvPr id="2" name="Group 2"/>
          <p:cNvGrpSpPr/>
          <p:nvPr/>
        </p:nvGrpSpPr>
        <p:grpSpPr>
          <a:xfrm>
            <a:off x="16005795" y="7531626"/>
            <a:ext cx="6677429" cy="667742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grpSp>
        <p:nvGrpSpPr>
          <p:cNvPr id="4" name="Group 4"/>
          <p:cNvGrpSpPr/>
          <p:nvPr/>
        </p:nvGrpSpPr>
        <p:grpSpPr>
          <a:xfrm>
            <a:off x="-3639653" y="-2203253"/>
            <a:ext cx="6677429" cy="667742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78ED"/>
            </a:solidFill>
          </p:spPr>
        </p:sp>
      </p:grpSp>
      <p:grpSp>
        <p:nvGrpSpPr>
          <p:cNvPr id="6" name="Group 6"/>
          <p:cNvGrpSpPr>
            <a:grpSpLocks noChangeAspect="1"/>
          </p:cNvGrpSpPr>
          <p:nvPr/>
        </p:nvGrpSpPr>
        <p:grpSpPr>
          <a:xfrm>
            <a:off x="0" y="-4522389"/>
            <a:ext cx="5657850" cy="5657850"/>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8" name="Group 8"/>
          <p:cNvGrpSpPr>
            <a:grpSpLocks noChangeAspect="1"/>
          </p:cNvGrpSpPr>
          <p:nvPr/>
        </p:nvGrpSpPr>
        <p:grpSpPr>
          <a:xfrm>
            <a:off x="17259300" y="4628260"/>
            <a:ext cx="3472393" cy="3472393"/>
            <a:chOff x="0" y="0"/>
            <a:chExt cx="2787650" cy="2787650"/>
          </a:xfrm>
        </p:grpSpPr>
        <p:sp>
          <p:nvSpPr>
            <p:cNvPr id="9" name="Freeform 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35B04"/>
            </a:solidFill>
          </p:spPr>
        </p:sp>
      </p:grpSp>
      <p:pic>
        <p:nvPicPr>
          <p:cNvPr id="10" name="Picture 10"/>
          <p:cNvPicPr>
            <a:picLocks noChangeAspect="1"/>
          </p:cNvPicPr>
          <p:nvPr/>
        </p:nvPicPr>
        <p:blipFill>
          <a:blip r:embed="rId2"/>
          <a:srcRect/>
          <a:stretch>
            <a:fillRect/>
          </a:stretch>
        </p:blipFill>
        <p:spPr>
          <a:xfrm>
            <a:off x="0" y="9172486"/>
            <a:ext cx="1114514" cy="1114514"/>
          </a:xfrm>
          <a:prstGeom prst="rect">
            <a:avLst/>
          </a:prstGeom>
        </p:spPr>
      </p:pic>
      <p:pic>
        <p:nvPicPr>
          <p:cNvPr id="11" name="Picture 11"/>
          <p:cNvPicPr>
            <a:picLocks noChangeAspect="1"/>
          </p:cNvPicPr>
          <p:nvPr/>
        </p:nvPicPr>
        <p:blipFill>
          <a:blip r:embed="rId3"/>
          <a:srcRect/>
          <a:stretch>
            <a:fillRect/>
          </a:stretch>
        </p:blipFill>
        <p:spPr>
          <a:xfrm>
            <a:off x="11118487" y="7708627"/>
            <a:ext cx="1410992" cy="2578373"/>
          </a:xfrm>
          <a:prstGeom prst="rect">
            <a:avLst/>
          </a:prstGeom>
        </p:spPr>
      </p:pic>
      <p:pic>
        <p:nvPicPr>
          <p:cNvPr id="12" name="Picture 12"/>
          <p:cNvPicPr>
            <a:picLocks noChangeAspect="1"/>
          </p:cNvPicPr>
          <p:nvPr/>
        </p:nvPicPr>
        <p:blipFill>
          <a:blip r:embed="rId4"/>
          <a:srcRect/>
          <a:stretch>
            <a:fillRect/>
          </a:stretch>
        </p:blipFill>
        <p:spPr>
          <a:xfrm>
            <a:off x="9113480" y="7708627"/>
            <a:ext cx="1410992" cy="2578373"/>
          </a:xfrm>
          <a:prstGeom prst="rect">
            <a:avLst/>
          </a:prstGeom>
        </p:spPr>
      </p:pic>
      <p:pic>
        <p:nvPicPr>
          <p:cNvPr id="13" name="Picture 13"/>
          <p:cNvPicPr>
            <a:picLocks noChangeAspect="1"/>
          </p:cNvPicPr>
          <p:nvPr/>
        </p:nvPicPr>
        <p:blipFill>
          <a:blip r:embed="rId5"/>
          <a:srcRect/>
          <a:stretch>
            <a:fillRect/>
          </a:stretch>
        </p:blipFill>
        <p:spPr>
          <a:xfrm>
            <a:off x="4977600" y="7708627"/>
            <a:ext cx="1410992" cy="2578373"/>
          </a:xfrm>
          <a:prstGeom prst="rect">
            <a:avLst/>
          </a:prstGeom>
        </p:spPr>
      </p:pic>
      <p:pic>
        <p:nvPicPr>
          <p:cNvPr id="14" name="Picture 14"/>
          <p:cNvPicPr>
            <a:picLocks noChangeAspect="1"/>
          </p:cNvPicPr>
          <p:nvPr/>
        </p:nvPicPr>
        <p:blipFill>
          <a:blip r:embed="rId6"/>
          <a:srcRect/>
          <a:stretch>
            <a:fillRect/>
          </a:stretch>
        </p:blipFill>
        <p:spPr>
          <a:xfrm>
            <a:off x="7020571" y="7708627"/>
            <a:ext cx="1410992" cy="2578373"/>
          </a:xfrm>
          <a:prstGeom prst="rect">
            <a:avLst/>
          </a:prstGeom>
        </p:spPr>
      </p:pic>
      <p:pic>
        <p:nvPicPr>
          <p:cNvPr id="15" name="Picture 15"/>
          <p:cNvPicPr>
            <a:picLocks noChangeAspect="1"/>
          </p:cNvPicPr>
          <p:nvPr/>
        </p:nvPicPr>
        <p:blipFill>
          <a:blip r:embed="rId7"/>
          <a:srcRect/>
          <a:stretch>
            <a:fillRect/>
          </a:stretch>
        </p:blipFill>
        <p:spPr>
          <a:xfrm>
            <a:off x="2828925" y="7708627"/>
            <a:ext cx="1410992" cy="2578373"/>
          </a:xfrm>
          <a:prstGeom prst="rect">
            <a:avLst/>
          </a:prstGeom>
        </p:spPr>
      </p:pic>
      <p:pic>
        <p:nvPicPr>
          <p:cNvPr id="16" name="Picture 16"/>
          <p:cNvPicPr>
            <a:picLocks noChangeAspect="1"/>
          </p:cNvPicPr>
          <p:nvPr/>
        </p:nvPicPr>
        <p:blipFill>
          <a:blip r:embed="rId8"/>
          <a:srcRect/>
          <a:stretch>
            <a:fillRect/>
          </a:stretch>
        </p:blipFill>
        <p:spPr>
          <a:xfrm>
            <a:off x="13002114" y="7708627"/>
            <a:ext cx="1410992" cy="2578373"/>
          </a:xfrm>
          <a:prstGeom prst="rect">
            <a:avLst/>
          </a:prstGeom>
        </p:spPr>
      </p:pic>
      <p:sp>
        <p:nvSpPr>
          <p:cNvPr id="17" name="TextBox 17"/>
          <p:cNvSpPr txBox="1"/>
          <p:nvPr/>
        </p:nvSpPr>
        <p:spPr>
          <a:xfrm>
            <a:off x="5285886" y="3735988"/>
            <a:ext cx="7716228" cy="1466850"/>
          </a:xfrm>
          <a:prstGeom prst="rect">
            <a:avLst/>
          </a:prstGeom>
        </p:spPr>
        <p:txBody>
          <a:bodyPr lIns="0" tIns="0" rIns="0" bIns="0" rtlCol="0" anchor="t">
            <a:spAutoFit/>
          </a:bodyPr>
          <a:lstStyle/>
          <a:p>
            <a:pPr algn="ctr">
              <a:lnSpc>
                <a:spcPts val="11519"/>
              </a:lnSpc>
            </a:pPr>
            <a:r>
              <a:rPr lang="en-US" sz="9600">
                <a:solidFill>
                  <a:srgbClr val="FFFFFF"/>
                </a:solidFill>
                <a:latin typeface="Raleway Heavy"/>
              </a:rPr>
              <a:t> THANK YOU</a:t>
            </a:r>
          </a:p>
        </p:txBody>
      </p:sp>
      <p:sp>
        <p:nvSpPr>
          <p:cNvPr id="18" name="TextBox 18"/>
          <p:cNvSpPr txBox="1"/>
          <p:nvPr/>
        </p:nvSpPr>
        <p:spPr>
          <a:xfrm>
            <a:off x="6395533" y="5038725"/>
            <a:ext cx="5496934" cy="908688"/>
          </a:xfrm>
          <a:prstGeom prst="rect">
            <a:avLst/>
          </a:prstGeom>
        </p:spPr>
        <p:txBody>
          <a:bodyPr lIns="0" tIns="0" rIns="0" bIns="0" rtlCol="0" anchor="t">
            <a:spAutoFit/>
          </a:bodyPr>
          <a:lstStyle/>
          <a:p>
            <a:pPr algn="ctr">
              <a:lnSpc>
                <a:spcPts val="7542"/>
              </a:lnSpc>
            </a:pPr>
            <a:r>
              <a:rPr lang="en-US" sz="5387">
                <a:solidFill>
                  <a:srgbClr val="FFFFFF"/>
                </a:solidFill>
                <a:latin typeface="Oswald"/>
              </a:rPr>
              <a:t>motheringjustice.org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B80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430375" y="-3794093"/>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6540282" y="-550112"/>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561528" y="9470843"/>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4814583" y="6132129"/>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78ED"/>
            </a:solidFill>
          </p:spPr>
        </p:sp>
      </p:grpSp>
      <p:grpSp>
        <p:nvGrpSpPr>
          <p:cNvPr id="10" name="Group 10"/>
          <p:cNvGrpSpPr/>
          <p:nvPr/>
        </p:nvGrpSpPr>
        <p:grpSpPr>
          <a:xfrm>
            <a:off x="1114514" y="1579920"/>
            <a:ext cx="6264787" cy="626478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5B04"/>
            </a:solidFill>
          </p:spPr>
        </p:sp>
      </p:grpSp>
      <p:grpSp>
        <p:nvGrpSpPr>
          <p:cNvPr id="12" name="Group 12"/>
          <p:cNvGrpSpPr>
            <a:grpSpLocks noChangeAspect="1"/>
          </p:cNvGrpSpPr>
          <p:nvPr/>
        </p:nvGrpSpPr>
        <p:grpSpPr>
          <a:xfrm>
            <a:off x="1623809" y="1170147"/>
            <a:ext cx="6324817" cy="6324792"/>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14" name="Group 14"/>
          <p:cNvGrpSpPr/>
          <p:nvPr/>
        </p:nvGrpSpPr>
        <p:grpSpPr>
          <a:xfrm>
            <a:off x="5242582" y="5942276"/>
            <a:ext cx="8625900" cy="1552662"/>
            <a:chOff x="0" y="0"/>
            <a:chExt cx="11501200" cy="2070216"/>
          </a:xfrm>
        </p:grpSpPr>
        <p:grpSp>
          <p:nvGrpSpPr>
            <p:cNvPr id="15" name="Group 15"/>
            <p:cNvGrpSpPr>
              <a:grpSpLocks noChangeAspect="1"/>
            </p:cNvGrpSpPr>
            <p:nvPr/>
          </p:nvGrpSpPr>
          <p:grpSpPr>
            <a:xfrm>
              <a:off x="0" y="0"/>
              <a:ext cx="11501200" cy="2070216"/>
              <a:chOff x="0" y="0"/>
              <a:chExt cx="1270000" cy="228600"/>
            </a:xfrm>
          </p:grpSpPr>
          <p:sp>
            <p:nvSpPr>
              <p:cNvPr id="16" name="Freeform 16"/>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F35B04"/>
              </a:solidFill>
            </p:spPr>
          </p:sp>
          <p:sp>
            <p:nvSpPr>
              <p:cNvPr id="17" name="Freeform 17"/>
              <p:cNvSpPr/>
              <p:nvPr/>
            </p:nvSpPr>
            <p:spPr>
              <a:xfrm>
                <a:off x="-5645" y="-183"/>
                <a:ext cx="862190" cy="228966"/>
              </a:xfrm>
              <a:custGeom>
                <a:avLst/>
                <a:gdLst/>
                <a:ahLst/>
                <a:cxnLst/>
                <a:rect l="l" t="t" r="r" b="b"/>
                <a:pathLst>
                  <a:path w="862190" h="228966">
                    <a:moveTo>
                      <a:pt x="119945" y="183"/>
                    </a:moveTo>
                    <a:lnTo>
                      <a:pt x="742245" y="183"/>
                    </a:lnTo>
                    <a:cubicBezTo>
                      <a:pt x="783202" y="0"/>
                      <a:pt x="821127" y="21745"/>
                      <a:pt x="841659" y="57185"/>
                    </a:cubicBezTo>
                    <a:cubicBezTo>
                      <a:pt x="862190" y="92625"/>
                      <a:pt x="862190" y="136341"/>
                      <a:pt x="841659" y="171781"/>
                    </a:cubicBezTo>
                    <a:cubicBezTo>
                      <a:pt x="821127" y="207221"/>
                      <a:pt x="783202" y="228966"/>
                      <a:pt x="7422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F35B04"/>
              </a:solidFill>
            </p:spPr>
          </p:sp>
        </p:grpSp>
      </p:grpSp>
      <p:grpSp>
        <p:nvGrpSpPr>
          <p:cNvPr id="18" name="Group 18"/>
          <p:cNvGrpSpPr/>
          <p:nvPr/>
        </p:nvGrpSpPr>
        <p:grpSpPr>
          <a:xfrm>
            <a:off x="5804475" y="5729021"/>
            <a:ext cx="8625900" cy="1552662"/>
            <a:chOff x="0" y="0"/>
            <a:chExt cx="11501200" cy="2070216"/>
          </a:xfrm>
        </p:grpSpPr>
        <p:grpSp>
          <p:nvGrpSpPr>
            <p:cNvPr id="19" name="Group 19"/>
            <p:cNvGrpSpPr>
              <a:grpSpLocks noChangeAspect="1"/>
            </p:cNvGrpSpPr>
            <p:nvPr/>
          </p:nvGrpSpPr>
          <p:grpSpPr>
            <a:xfrm>
              <a:off x="0" y="0"/>
              <a:ext cx="11501200" cy="2070216"/>
              <a:chOff x="0" y="0"/>
              <a:chExt cx="1270000" cy="228600"/>
            </a:xfrm>
          </p:grpSpPr>
          <p:sp>
            <p:nvSpPr>
              <p:cNvPr id="20" name="Freeform 20"/>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FFFFFF"/>
              </a:solidFill>
            </p:spPr>
          </p:sp>
          <p:sp>
            <p:nvSpPr>
              <p:cNvPr id="21" name="Freeform 21"/>
              <p:cNvSpPr/>
              <p:nvPr/>
            </p:nvSpPr>
            <p:spPr>
              <a:xfrm>
                <a:off x="-5645" y="-183"/>
                <a:ext cx="862190" cy="228966"/>
              </a:xfrm>
              <a:custGeom>
                <a:avLst/>
                <a:gdLst/>
                <a:ahLst/>
                <a:cxnLst/>
                <a:rect l="l" t="t" r="r" b="b"/>
                <a:pathLst>
                  <a:path w="862190" h="228966">
                    <a:moveTo>
                      <a:pt x="119945" y="183"/>
                    </a:moveTo>
                    <a:lnTo>
                      <a:pt x="742245" y="183"/>
                    </a:lnTo>
                    <a:cubicBezTo>
                      <a:pt x="783202" y="0"/>
                      <a:pt x="821127" y="21745"/>
                      <a:pt x="841659" y="57185"/>
                    </a:cubicBezTo>
                    <a:cubicBezTo>
                      <a:pt x="862190" y="92625"/>
                      <a:pt x="862190" y="136341"/>
                      <a:pt x="841659" y="171781"/>
                    </a:cubicBezTo>
                    <a:cubicBezTo>
                      <a:pt x="821127" y="207221"/>
                      <a:pt x="783202" y="228966"/>
                      <a:pt x="7422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FFFFFF"/>
              </a:solidFill>
            </p:spPr>
          </p:sp>
        </p:grpSp>
      </p:grpSp>
      <p:pic>
        <p:nvPicPr>
          <p:cNvPr id="22" name="Picture 22"/>
          <p:cNvPicPr>
            <a:picLocks noChangeAspect="1"/>
          </p:cNvPicPr>
          <p:nvPr/>
        </p:nvPicPr>
        <p:blipFill>
          <a:blip r:embed="rId3"/>
          <a:srcRect/>
          <a:stretch>
            <a:fillRect/>
          </a:stretch>
        </p:blipFill>
        <p:spPr>
          <a:xfrm>
            <a:off x="0" y="9172486"/>
            <a:ext cx="1114514" cy="1114514"/>
          </a:xfrm>
          <a:prstGeom prst="rect">
            <a:avLst/>
          </a:prstGeom>
        </p:spPr>
      </p:pic>
      <p:sp>
        <p:nvSpPr>
          <p:cNvPr id="23" name="TextBox 23"/>
          <p:cNvSpPr txBox="1"/>
          <p:nvPr/>
        </p:nvSpPr>
        <p:spPr>
          <a:xfrm>
            <a:off x="6456154" y="5942276"/>
            <a:ext cx="5678084" cy="943940"/>
          </a:xfrm>
          <a:prstGeom prst="rect">
            <a:avLst/>
          </a:prstGeom>
        </p:spPr>
        <p:txBody>
          <a:bodyPr lIns="0" tIns="0" rIns="0" bIns="0" rtlCol="0" anchor="t">
            <a:spAutoFit/>
          </a:bodyPr>
          <a:lstStyle/>
          <a:p>
            <a:pPr>
              <a:lnSpc>
                <a:spcPts val="3780"/>
              </a:lnSpc>
            </a:pPr>
            <a:r>
              <a:rPr lang="en-US" sz="3150">
                <a:solidFill>
                  <a:srgbClr val="F35B04"/>
                </a:solidFill>
                <a:latin typeface="Open Sauce SemiBold"/>
              </a:rPr>
              <a:t>Danielle Atkinson (She/Hers)</a:t>
            </a:r>
          </a:p>
          <a:p>
            <a:pPr>
              <a:lnSpc>
                <a:spcPts val="3780"/>
              </a:lnSpc>
            </a:pPr>
            <a:r>
              <a:rPr lang="en-US" sz="3150">
                <a:solidFill>
                  <a:srgbClr val="000000"/>
                </a:solidFill>
                <a:latin typeface="Open Sauce SemiBold"/>
              </a:rPr>
              <a:t>National Founding Director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B80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430375" y="-3794093"/>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6540282" y="-550112"/>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561528" y="9470843"/>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4814583" y="6132129"/>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78ED"/>
            </a:solidFill>
          </p:spPr>
        </p:sp>
      </p:grpSp>
      <p:grpSp>
        <p:nvGrpSpPr>
          <p:cNvPr id="10" name="Group 10"/>
          <p:cNvGrpSpPr/>
          <p:nvPr/>
        </p:nvGrpSpPr>
        <p:grpSpPr>
          <a:xfrm>
            <a:off x="1114514" y="1579920"/>
            <a:ext cx="6264787" cy="626478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5B04"/>
            </a:solidFill>
          </p:spPr>
        </p:sp>
      </p:grpSp>
      <p:grpSp>
        <p:nvGrpSpPr>
          <p:cNvPr id="12" name="Group 12"/>
          <p:cNvGrpSpPr>
            <a:grpSpLocks noChangeAspect="1"/>
          </p:cNvGrpSpPr>
          <p:nvPr/>
        </p:nvGrpSpPr>
        <p:grpSpPr>
          <a:xfrm>
            <a:off x="1538321" y="1186084"/>
            <a:ext cx="6324817" cy="6324792"/>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25047" b="-25047"/>
              </a:stretch>
            </a:blipFill>
          </p:spPr>
        </p:sp>
      </p:grpSp>
      <p:grpSp>
        <p:nvGrpSpPr>
          <p:cNvPr id="14" name="Group 14"/>
          <p:cNvGrpSpPr/>
          <p:nvPr/>
        </p:nvGrpSpPr>
        <p:grpSpPr>
          <a:xfrm>
            <a:off x="5242582" y="5942276"/>
            <a:ext cx="8625900" cy="1552662"/>
            <a:chOff x="0" y="0"/>
            <a:chExt cx="11501200" cy="2070216"/>
          </a:xfrm>
        </p:grpSpPr>
        <p:grpSp>
          <p:nvGrpSpPr>
            <p:cNvPr id="15" name="Group 15"/>
            <p:cNvGrpSpPr>
              <a:grpSpLocks noChangeAspect="1"/>
            </p:cNvGrpSpPr>
            <p:nvPr/>
          </p:nvGrpSpPr>
          <p:grpSpPr>
            <a:xfrm>
              <a:off x="0" y="0"/>
              <a:ext cx="11501200" cy="2070216"/>
              <a:chOff x="0" y="0"/>
              <a:chExt cx="1270000" cy="228600"/>
            </a:xfrm>
          </p:grpSpPr>
          <p:sp>
            <p:nvSpPr>
              <p:cNvPr id="16" name="Freeform 16"/>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F35B04"/>
              </a:solidFill>
            </p:spPr>
          </p:sp>
          <p:sp>
            <p:nvSpPr>
              <p:cNvPr id="17" name="Freeform 17"/>
              <p:cNvSpPr/>
              <p:nvPr/>
            </p:nvSpPr>
            <p:spPr>
              <a:xfrm>
                <a:off x="-5645" y="-183"/>
                <a:ext cx="862190" cy="228966"/>
              </a:xfrm>
              <a:custGeom>
                <a:avLst/>
                <a:gdLst/>
                <a:ahLst/>
                <a:cxnLst/>
                <a:rect l="l" t="t" r="r" b="b"/>
                <a:pathLst>
                  <a:path w="862190" h="228966">
                    <a:moveTo>
                      <a:pt x="119945" y="183"/>
                    </a:moveTo>
                    <a:lnTo>
                      <a:pt x="742245" y="183"/>
                    </a:lnTo>
                    <a:cubicBezTo>
                      <a:pt x="783202" y="0"/>
                      <a:pt x="821127" y="21745"/>
                      <a:pt x="841659" y="57185"/>
                    </a:cubicBezTo>
                    <a:cubicBezTo>
                      <a:pt x="862190" y="92625"/>
                      <a:pt x="862190" y="136341"/>
                      <a:pt x="841659" y="171781"/>
                    </a:cubicBezTo>
                    <a:cubicBezTo>
                      <a:pt x="821127" y="207221"/>
                      <a:pt x="783202" y="228966"/>
                      <a:pt x="7422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F35B04"/>
              </a:solidFill>
            </p:spPr>
          </p:sp>
        </p:grpSp>
      </p:grpSp>
      <p:grpSp>
        <p:nvGrpSpPr>
          <p:cNvPr id="18" name="Group 18"/>
          <p:cNvGrpSpPr/>
          <p:nvPr/>
        </p:nvGrpSpPr>
        <p:grpSpPr>
          <a:xfrm>
            <a:off x="5804475" y="5729021"/>
            <a:ext cx="8625900" cy="1552662"/>
            <a:chOff x="0" y="0"/>
            <a:chExt cx="11501200" cy="2070216"/>
          </a:xfrm>
        </p:grpSpPr>
        <p:grpSp>
          <p:nvGrpSpPr>
            <p:cNvPr id="19" name="Group 19"/>
            <p:cNvGrpSpPr>
              <a:grpSpLocks noChangeAspect="1"/>
            </p:cNvGrpSpPr>
            <p:nvPr/>
          </p:nvGrpSpPr>
          <p:grpSpPr>
            <a:xfrm>
              <a:off x="0" y="0"/>
              <a:ext cx="11501200" cy="2070216"/>
              <a:chOff x="0" y="0"/>
              <a:chExt cx="1270000" cy="228600"/>
            </a:xfrm>
          </p:grpSpPr>
          <p:sp>
            <p:nvSpPr>
              <p:cNvPr id="20" name="Freeform 20"/>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FFFFFF"/>
              </a:solidFill>
            </p:spPr>
          </p:sp>
          <p:sp>
            <p:nvSpPr>
              <p:cNvPr id="21" name="Freeform 21"/>
              <p:cNvSpPr/>
              <p:nvPr/>
            </p:nvSpPr>
            <p:spPr>
              <a:xfrm>
                <a:off x="-5645" y="-183"/>
                <a:ext cx="862190" cy="228966"/>
              </a:xfrm>
              <a:custGeom>
                <a:avLst/>
                <a:gdLst/>
                <a:ahLst/>
                <a:cxnLst/>
                <a:rect l="l" t="t" r="r" b="b"/>
                <a:pathLst>
                  <a:path w="862190" h="228966">
                    <a:moveTo>
                      <a:pt x="119945" y="183"/>
                    </a:moveTo>
                    <a:lnTo>
                      <a:pt x="742245" y="183"/>
                    </a:lnTo>
                    <a:cubicBezTo>
                      <a:pt x="783202" y="0"/>
                      <a:pt x="821127" y="21745"/>
                      <a:pt x="841659" y="57185"/>
                    </a:cubicBezTo>
                    <a:cubicBezTo>
                      <a:pt x="862190" y="92625"/>
                      <a:pt x="862190" y="136341"/>
                      <a:pt x="841659" y="171781"/>
                    </a:cubicBezTo>
                    <a:cubicBezTo>
                      <a:pt x="821127" y="207221"/>
                      <a:pt x="783202" y="228966"/>
                      <a:pt x="7422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FFFFFF"/>
              </a:solidFill>
            </p:spPr>
          </p:sp>
        </p:grpSp>
      </p:grpSp>
      <p:pic>
        <p:nvPicPr>
          <p:cNvPr id="22" name="Picture 22"/>
          <p:cNvPicPr>
            <a:picLocks noChangeAspect="1"/>
          </p:cNvPicPr>
          <p:nvPr/>
        </p:nvPicPr>
        <p:blipFill>
          <a:blip r:embed="rId3"/>
          <a:srcRect/>
          <a:stretch>
            <a:fillRect/>
          </a:stretch>
        </p:blipFill>
        <p:spPr>
          <a:xfrm>
            <a:off x="0" y="9172486"/>
            <a:ext cx="1114514" cy="1114514"/>
          </a:xfrm>
          <a:prstGeom prst="rect">
            <a:avLst/>
          </a:prstGeom>
        </p:spPr>
      </p:pic>
      <p:pic>
        <p:nvPicPr>
          <p:cNvPr id="23" name="Picture 23"/>
          <p:cNvPicPr>
            <a:picLocks noChangeAspect="1"/>
          </p:cNvPicPr>
          <p:nvPr/>
        </p:nvPicPr>
        <p:blipFill>
          <a:blip r:embed="rId4"/>
          <a:srcRect l="22186" t="42807" r="22186" b="520"/>
          <a:stretch>
            <a:fillRect/>
          </a:stretch>
        </p:blipFill>
        <p:spPr>
          <a:xfrm>
            <a:off x="8175929" y="1863757"/>
            <a:ext cx="3882991" cy="3767081"/>
          </a:xfrm>
          <a:prstGeom prst="rect">
            <a:avLst/>
          </a:prstGeom>
        </p:spPr>
      </p:pic>
      <p:sp>
        <p:nvSpPr>
          <p:cNvPr id="24" name="TextBox 24"/>
          <p:cNvSpPr txBox="1"/>
          <p:nvPr/>
        </p:nvSpPr>
        <p:spPr>
          <a:xfrm>
            <a:off x="6456154" y="5942276"/>
            <a:ext cx="5536332" cy="952500"/>
          </a:xfrm>
          <a:prstGeom prst="rect">
            <a:avLst/>
          </a:prstGeom>
        </p:spPr>
        <p:txBody>
          <a:bodyPr lIns="0" tIns="0" rIns="0" bIns="0" rtlCol="0" anchor="t">
            <a:spAutoFit/>
          </a:bodyPr>
          <a:lstStyle/>
          <a:p>
            <a:pPr>
              <a:lnSpc>
                <a:spcPts val="3780"/>
              </a:lnSpc>
            </a:pPr>
            <a:r>
              <a:rPr lang="en-US" sz="3150">
                <a:solidFill>
                  <a:srgbClr val="F35B04"/>
                </a:solidFill>
                <a:latin typeface="Open Sauce SemiBold"/>
              </a:rPr>
              <a:t>Eboni Taylor (She/Hers)</a:t>
            </a:r>
          </a:p>
          <a:p>
            <a:pPr>
              <a:lnSpc>
                <a:spcPts val="3780"/>
              </a:lnSpc>
            </a:pPr>
            <a:r>
              <a:rPr lang="en-US" sz="3150">
                <a:solidFill>
                  <a:srgbClr val="000000"/>
                </a:solidFill>
                <a:latin typeface="Open Sauce SemiBold"/>
              </a:rPr>
              <a:t>Michigan Executive Director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591173" y="-4629150"/>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7612394" y="-266985"/>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310156" y="9463428"/>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5154774" y="6948285"/>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pic>
        <p:nvPicPr>
          <p:cNvPr id="10" name="Picture 10"/>
          <p:cNvPicPr>
            <a:picLocks noChangeAspect="1"/>
          </p:cNvPicPr>
          <p:nvPr/>
        </p:nvPicPr>
        <p:blipFill>
          <a:blip r:embed="rId2"/>
          <a:srcRect/>
          <a:stretch>
            <a:fillRect/>
          </a:stretch>
        </p:blipFill>
        <p:spPr>
          <a:xfrm>
            <a:off x="0" y="9172486"/>
            <a:ext cx="1114514" cy="1114514"/>
          </a:xfrm>
          <a:prstGeom prst="rect">
            <a:avLst/>
          </a:prstGeom>
        </p:spPr>
      </p:pic>
      <p:grpSp>
        <p:nvGrpSpPr>
          <p:cNvPr id="11" name="Group 11"/>
          <p:cNvGrpSpPr/>
          <p:nvPr/>
        </p:nvGrpSpPr>
        <p:grpSpPr>
          <a:xfrm>
            <a:off x="14949285" y="3089818"/>
            <a:ext cx="3338715" cy="333871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78ED">
                <a:alpha val="60784"/>
              </a:srgbClr>
            </a:solidFill>
          </p:spPr>
        </p:sp>
      </p:grpSp>
      <p:grpSp>
        <p:nvGrpSpPr>
          <p:cNvPr id="13" name="Group 13"/>
          <p:cNvGrpSpPr/>
          <p:nvPr/>
        </p:nvGrpSpPr>
        <p:grpSpPr>
          <a:xfrm>
            <a:off x="13552554" y="548570"/>
            <a:ext cx="3338715" cy="333871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alpha val="60784"/>
              </a:srgbClr>
            </a:solidFill>
          </p:spPr>
        </p:sp>
      </p:grpSp>
      <p:grpSp>
        <p:nvGrpSpPr>
          <p:cNvPr id="15" name="Group 15"/>
          <p:cNvGrpSpPr>
            <a:grpSpLocks noChangeAspect="1"/>
          </p:cNvGrpSpPr>
          <p:nvPr/>
        </p:nvGrpSpPr>
        <p:grpSpPr>
          <a:xfrm>
            <a:off x="12875750" y="481731"/>
            <a:ext cx="3742893" cy="3742878"/>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alphaModFix amt="61000"/>
              </a:blip>
              <a:stretch>
                <a:fillRect l="-24999" r="-24999"/>
              </a:stretch>
            </a:blipFill>
          </p:spPr>
        </p:sp>
      </p:grpSp>
      <p:sp>
        <p:nvSpPr>
          <p:cNvPr id="17" name="TextBox 17"/>
          <p:cNvSpPr txBox="1"/>
          <p:nvPr/>
        </p:nvSpPr>
        <p:spPr>
          <a:xfrm>
            <a:off x="1114514" y="2479675"/>
            <a:ext cx="11037336" cy="3133726"/>
          </a:xfrm>
          <a:prstGeom prst="rect">
            <a:avLst/>
          </a:prstGeom>
        </p:spPr>
        <p:txBody>
          <a:bodyPr lIns="0" tIns="0" rIns="0" bIns="0" rtlCol="0" anchor="t">
            <a:spAutoFit/>
          </a:bodyPr>
          <a:lstStyle/>
          <a:p>
            <a:pPr>
              <a:lnSpc>
                <a:spcPts val="4199"/>
              </a:lnSpc>
            </a:pPr>
            <a:r>
              <a:rPr lang="en-US" sz="2999">
                <a:solidFill>
                  <a:srgbClr val="1D1D1D"/>
                </a:solidFill>
                <a:latin typeface="Roboto Bold"/>
              </a:rPr>
              <a:t>Mothering Justice is a grassroots policy advocacy organization that provides mothers of color with the resources and tools to use their power to make equitable changes in policy. We are dedicated to improving the quality of life for families  by empowering mothers of color to take action with American policy on behalf of themselves and their families. </a:t>
            </a:r>
          </a:p>
        </p:txBody>
      </p:sp>
      <p:sp>
        <p:nvSpPr>
          <p:cNvPr id="18" name="TextBox 18"/>
          <p:cNvSpPr txBox="1"/>
          <p:nvPr/>
        </p:nvSpPr>
        <p:spPr>
          <a:xfrm>
            <a:off x="1114514" y="1469211"/>
            <a:ext cx="11605529" cy="733425"/>
          </a:xfrm>
          <a:prstGeom prst="rect">
            <a:avLst/>
          </a:prstGeom>
        </p:spPr>
        <p:txBody>
          <a:bodyPr lIns="0" tIns="0" rIns="0" bIns="0" rtlCol="0" anchor="t">
            <a:spAutoFit/>
          </a:bodyPr>
          <a:lstStyle/>
          <a:p>
            <a:pPr>
              <a:lnSpc>
                <a:spcPts val="5786"/>
              </a:lnSpc>
            </a:pPr>
            <a:r>
              <a:rPr lang="en-US" sz="4822">
                <a:solidFill>
                  <a:srgbClr val="551BB5"/>
                </a:solidFill>
                <a:latin typeface="Raleway Heavy"/>
              </a:rPr>
              <a:t>About Mothering Justice </a:t>
            </a:r>
          </a:p>
        </p:txBody>
      </p:sp>
      <p:grpSp>
        <p:nvGrpSpPr>
          <p:cNvPr id="19" name="Group 19"/>
          <p:cNvGrpSpPr>
            <a:grpSpLocks noChangeAspect="1"/>
          </p:cNvGrpSpPr>
          <p:nvPr/>
        </p:nvGrpSpPr>
        <p:grpSpPr>
          <a:xfrm>
            <a:off x="14227615" y="3205408"/>
            <a:ext cx="3742893" cy="3742878"/>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alphaModFix amt="61000"/>
              </a:blip>
              <a:stretch>
                <a:fillRect l="-17580" r="-30566"/>
              </a:stretch>
            </a:blipFill>
          </p:spPr>
        </p:sp>
      </p:grpSp>
      <p:grpSp>
        <p:nvGrpSpPr>
          <p:cNvPr id="21" name="Group 21"/>
          <p:cNvGrpSpPr>
            <a:grpSpLocks noChangeAspect="1"/>
          </p:cNvGrpSpPr>
          <p:nvPr/>
        </p:nvGrpSpPr>
        <p:grpSpPr>
          <a:xfrm>
            <a:off x="9385918" y="5982477"/>
            <a:ext cx="5361278" cy="4304523"/>
            <a:chOff x="0" y="0"/>
            <a:chExt cx="7467600" cy="5995670"/>
          </a:xfrm>
        </p:grpSpPr>
        <p:sp>
          <p:nvSpPr>
            <p:cNvPr id="22" name="Freeform 22"/>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23" name="Freeform 23"/>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24" name="Freeform 24"/>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25" name="Freeform 25"/>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5"/>
              <a:stretch>
                <a:fillRect r="-3788"/>
              </a:stretch>
            </a:blipFill>
          </p:spPr>
        </p:sp>
      </p:grpSp>
      <p:sp>
        <p:nvSpPr>
          <p:cNvPr id="26" name="TextBox 26"/>
          <p:cNvSpPr txBox="1"/>
          <p:nvPr/>
        </p:nvSpPr>
        <p:spPr>
          <a:xfrm>
            <a:off x="13369113" y="9215393"/>
            <a:ext cx="4918887" cy="1019175"/>
          </a:xfrm>
          <a:prstGeom prst="rect">
            <a:avLst/>
          </a:prstGeom>
        </p:spPr>
        <p:txBody>
          <a:bodyPr lIns="0" tIns="0" rIns="0" bIns="0" rtlCol="0" anchor="t">
            <a:spAutoFit/>
          </a:bodyPr>
          <a:lstStyle/>
          <a:p>
            <a:pPr>
              <a:lnSpc>
                <a:spcPts val="4003"/>
              </a:lnSpc>
            </a:pPr>
            <a:r>
              <a:rPr lang="en-US" sz="3336">
                <a:solidFill>
                  <a:srgbClr val="1D1D1D"/>
                </a:solidFill>
                <a:latin typeface="Oswald Bold"/>
              </a:rPr>
              <a:t>To Learn More, visit</a:t>
            </a:r>
          </a:p>
          <a:p>
            <a:pPr>
              <a:lnSpc>
                <a:spcPts val="4003"/>
              </a:lnSpc>
            </a:pPr>
            <a:r>
              <a:rPr lang="en-US" sz="3336">
                <a:solidFill>
                  <a:srgbClr val="1D1D1D"/>
                </a:solidFill>
                <a:latin typeface="Oswald Bold"/>
              </a:rPr>
              <a:t>Motheringjustice.org/about</a:t>
            </a:r>
          </a:p>
        </p:txBody>
      </p:sp>
      <p:sp>
        <p:nvSpPr>
          <p:cNvPr id="27" name="TextBox 27"/>
          <p:cNvSpPr txBox="1"/>
          <p:nvPr/>
        </p:nvSpPr>
        <p:spPr>
          <a:xfrm>
            <a:off x="1114514" y="5915802"/>
            <a:ext cx="7549783" cy="2609851"/>
          </a:xfrm>
          <a:prstGeom prst="rect">
            <a:avLst/>
          </a:prstGeom>
        </p:spPr>
        <p:txBody>
          <a:bodyPr lIns="0" tIns="0" rIns="0" bIns="0" rtlCol="0" anchor="t">
            <a:spAutoFit/>
          </a:bodyPr>
          <a:lstStyle/>
          <a:p>
            <a:pPr>
              <a:lnSpc>
                <a:spcPts val="4199"/>
              </a:lnSpc>
            </a:pPr>
            <a:r>
              <a:rPr lang="en-US" sz="2999">
                <a:solidFill>
                  <a:srgbClr val="1D1D1D"/>
                </a:solidFill>
                <a:latin typeface="Roboto Bold"/>
              </a:rPr>
              <a:t>We envision a world where Mamas of color will be a dominant voice in policy-making and politics in the USA by changing the conversation around what really matters in the U.S.A. Mamas of color will lead.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B801"/>
        </a:solidFill>
        <a:effectLst/>
      </p:bgPr>
    </p:bg>
    <p:spTree>
      <p:nvGrpSpPr>
        <p:cNvPr id="1" name=""/>
        <p:cNvGrpSpPr/>
        <p:nvPr/>
      </p:nvGrpSpPr>
      <p:grpSpPr>
        <a:xfrm>
          <a:off x="0" y="0"/>
          <a:ext cx="0" cy="0"/>
          <a:chOff x="0" y="0"/>
          <a:chExt cx="0" cy="0"/>
        </a:xfrm>
      </p:grpSpPr>
      <p:grpSp>
        <p:nvGrpSpPr>
          <p:cNvPr id="2" name="Group 2"/>
          <p:cNvGrpSpPr/>
          <p:nvPr/>
        </p:nvGrpSpPr>
        <p:grpSpPr>
          <a:xfrm>
            <a:off x="-1006016" y="-3170075"/>
            <a:ext cx="6677429" cy="667742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grpSp>
        <p:nvGrpSpPr>
          <p:cNvPr id="4" name="Group 4"/>
          <p:cNvGrpSpPr>
            <a:grpSpLocks noChangeAspect="1"/>
          </p:cNvGrpSpPr>
          <p:nvPr/>
        </p:nvGrpSpPr>
        <p:grpSpPr>
          <a:xfrm>
            <a:off x="14954290" y="8913832"/>
            <a:ext cx="5657850" cy="5657850"/>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a:grpSpLocks noChangeAspect="1"/>
          </p:cNvGrpSpPr>
          <p:nvPr/>
        </p:nvGrpSpPr>
        <p:grpSpPr>
          <a:xfrm>
            <a:off x="17139747" y="6814607"/>
            <a:ext cx="3472393" cy="3472393"/>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8" name="Group 8"/>
          <p:cNvGrpSpPr/>
          <p:nvPr/>
        </p:nvGrpSpPr>
        <p:grpSpPr>
          <a:xfrm>
            <a:off x="16551804" y="-4704464"/>
            <a:ext cx="6051864" cy="605186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5B04"/>
            </a:solidFill>
          </p:spPr>
        </p:sp>
      </p:grpSp>
      <p:sp>
        <p:nvSpPr>
          <p:cNvPr id="10" name="TextBox 10"/>
          <p:cNvSpPr txBox="1"/>
          <p:nvPr/>
        </p:nvSpPr>
        <p:spPr>
          <a:xfrm>
            <a:off x="5044501" y="3239465"/>
            <a:ext cx="6741590" cy="5847715"/>
          </a:xfrm>
          <a:prstGeom prst="rect">
            <a:avLst/>
          </a:prstGeom>
        </p:spPr>
        <p:txBody>
          <a:bodyPr lIns="0" tIns="0" rIns="0" bIns="0" rtlCol="0" anchor="t">
            <a:spAutoFit/>
          </a:bodyPr>
          <a:lstStyle/>
          <a:p>
            <a:pPr algn="ctr">
              <a:lnSpc>
                <a:spcPts val="4900"/>
              </a:lnSpc>
            </a:pPr>
            <a:r>
              <a:rPr lang="en-US" sz="3500">
                <a:solidFill>
                  <a:srgbClr val="FFFFFF"/>
                </a:solidFill>
                <a:latin typeface="Raleway Heavy Bold"/>
              </a:rPr>
              <a:t>OUR THEORY OF CHANGE</a:t>
            </a:r>
          </a:p>
          <a:p>
            <a:pPr algn="ctr">
              <a:lnSpc>
                <a:spcPts val="4619"/>
              </a:lnSpc>
            </a:pPr>
            <a:r>
              <a:rPr lang="en-US" sz="3299">
                <a:solidFill>
                  <a:srgbClr val="FFFFFF"/>
                </a:solidFill>
                <a:latin typeface="Oswald Bold"/>
              </a:rPr>
              <a:t> </a:t>
            </a:r>
            <a:r>
              <a:rPr lang="en-US" sz="3299">
                <a:solidFill>
                  <a:srgbClr val="FFFFFF"/>
                </a:solidFill>
                <a:latin typeface="Oswald"/>
              </a:rPr>
              <a:t>THE WAY WE GET TO A SOCIETY THAT REFLECTS THE VALUES AND NEEDS OF MOTHERS OF COLOR IS BY CENTERING THE EXPERIENCES OF THE MOST AFFECTED INDIVIDUALS AS THE CATALYST FOR CHANGE. MOTHERS’ OF COLOR EXPERIENCES HAVE TO BE AT THE CENTER OF POLICY, ORGANIZING AND COMMUNICATION. </a:t>
            </a:r>
          </a:p>
        </p:txBody>
      </p:sp>
      <p:pic>
        <p:nvPicPr>
          <p:cNvPr id="11" name="Picture 11"/>
          <p:cNvPicPr>
            <a:picLocks noChangeAspect="1"/>
          </p:cNvPicPr>
          <p:nvPr/>
        </p:nvPicPr>
        <p:blipFill>
          <a:blip r:embed="rId2"/>
          <a:srcRect/>
          <a:stretch>
            <a:fillRect/>
          </a:stretch>
        </p:blipFill>
        <p:spPr>
          <a:xfrm>
            <a:off x="-1385066" y="1729852"/>
            <a:ext cx="6429566" cy="11654803"/>
          </a:xfrm>
          <a:prstGeom prst="rect">
            <a:avLst/>
          </a:prstGeom>
        </p:spPr>
      </p:pic>
      <p:sp>
        <p:nvSpPr>
          <p:cNvPr id="12" name="TextBox 12"/>
          <p:cNvSpPr txBox="1"/>
          <p:nvPr/>
        </p:nvSpPr>
        <p:spPr>
          <a:xfrm>
            <a:off x="4496130" y="360070"/>
            <a:ext cx="9295740" cy="1261060"/>
          </a:xfrm>
          <a:prstGeom prst="rect">
            <a:avLst/>
          </a:prstGeom>
        </p:spPr>
        <p:txBody>
          <a:bodyPr lIns="0" tIns="0" rIns="0" bIns="0" rtlCol="0" anchor="t">
            <a:spAutoFit/>
          </a:bodyPr>
          <a:lstStyle/>
          <a:p>
            <a:pPr algn="ctr">
              <a:lnSpc>
                <a:spcPts val="5064"/>
              </a:lnSpc>
            </a:pPr>
            <a:r>
              <a:rPr lang="en-US" sz="3617">
                <a:solidFill>
                  <a:srgbClr val="551BB5"/>
                </a:solidFill>
                <a:latin typeface="Raleway Heavy Bold"/>
              </a:rPr>
              <a:t>WHAT IS MOTHERING JUSTICE'S &amp; ACTION FUND'S PURPOSE OF EXISTENCE?</a:t>
            </a:r>
          </a:p>
        </p:txBody>
      </p:sp>
      <p:sp>
        <p:nvSpPr>
          <p:cNvPr id="13" name="TextBox 13"/>
          <p:cNvSpPr txBox="1"/>
          <p:nvPr/>
        </p:nvSpPr>
        <p:spPr>
          <a:xfrm>
            <a:off x="436769" y="5780007"/>
            <a:ext cx="4059361" cy="3478293"/>
          </a:xfrm>
          <a:prstGeom prst="rect">
            <a:avLst/>
          </a:prstGeom>
        </p:spPr>
        <p:txBody>
          <a:bodyPr lIns="0" tIns="0" rIns="0" bIns="0" rtlCol="0" anchor="t">
            <a:spAutoFit/>
          </a:bodyPr>
          <a:lstStyle/>
          <a:p>
            <a:pPr algn="ctr">
              <a:lnSpc>
                <a:spcPts val="4646"/>
              </a:lnSpc>
            </a:pPr>
            <a:r>
              <a:rPr lang="en-US" sz="3318">
                <a:solidFill>
                  <a:srgbClr val="FFFFFF"/>
                </a:solidFill>
                <a:latin typeface="Raleway Heavy Bold"/>
              </a:rPr>
              <a:t>OUR MISSION</a:t>
            </a:r>
          </a:p>
          <a:p>
            <a:pPr algn="ctr">
              <a:lnSpc>
                <a:spcPts val="4620"/>
              </a:lnSpc>
            </a:pPr>
            <a:r>
              <a:rPr lang="en-US" sz="3300">
                <a:solidFill>
                  <a:srgbClr val="FFFFFF"/>
                </a:solidFill>
                <a:latin typeface="Oswald"/>
              </a:rPr>
              <a:t>TO EMPOWER MOTHERS OF COLOR TO INFLUENCE POLICY ON BEHALF OF THEMSELVES AND THEIR FAMILIES.</a:t>
            </a:r>
          </a:p>
        </p:txBody>
      </p:sp>
      <p:sp>
        <p:nvSpPr>
          <p:cNvPr id="14" name="TextBox 14"/>
          <p:cNvSpPr txBox="1"/>
          <p:nvPr/>
        </p:nvSpPr>
        <p:spPr>
          <a:xfrm>
            <a:off x="12387153" y="4122750"/>
            <a:ext cx="5396062" cy="4964430"/>
          </a:xfrm>
          <a:prstGeom prst="rect">
            <a:avLst/>
          </a:prstGeom>
        </p:spPr>
        <p:txBody>
          <a:bodyPr lIns="0" tIns="0" rIns="0" bIns="0" rtlCol="0" anchor="t">
            <a:spAutoFit/>
          </a:bodyPr>
          <a:lstStyle/>
          <a:p>
            <a:pPr algn="ctr">
              <a:lnSpc>
                <a:spcPts val="4900"/>
              </a:lnSpc>
            </a:pPr>
            <a:r>
              <a:rPr lang="en-US" sz="3500">
                <a:solidFill>
                  <a:srgbClr val="FFFFFF"/>
                </a:solidFill>
                <a:latin typeface="Raleway Heavy Bold"/>
              </a:rPr>
              <a:t>OUR VISION</a:t>
            </a:r>
          </a:p>
          <a:p>
            <a:pPr algn="ctr">
              <a:lnSpc>
                <a:spcPts val="4339"/>
              </a:lnSpc>
            </a:pPr>
            <a:r>
              <a:rPr lang="en-US" sz="3099">
                <a:solidFill>
                  <a:srgbClr val="FFFFFF"/>
                </a:solidFill>
                <a:latin typeface="Oswald"/>
              </a:rPr>
              <a:t> MOTHERS OF COLOR WILL BE A DOMINANT VOICE IN POLICY-MAKING AND CHANGE THE CONVERSATION AROUND WHAT REALLY MATTERS IN AMERICA AND LEAD AN INDEPENDENT POLITICAL SYSTEM THAT GIVES DECISION-MAKING POWER TO FAMILIES OF COLOR.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612394" y="-266985"/>
            <a:ext cx="3472393" cy="3472393"/>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4" name="Group 4"/>
          <p:cNvGrpSpPr/>
          <p:nvPr/>
        </p:nvGrpSpPr>
        <p:grpSpPr>
          <a:xfrm>
            <a:off x="-310156" y="9463428"/>
            <a:ext cx="6677429" cy="667742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6" name="Group 6"/>
          <p:cNvGrpSpPr/>
          <p:nvPr/>
        </p:nvGrpSpPr>
        <p:grpSpPr>
          <a:xfrm>
            <a:off x="-5154774" y="6948285"/>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pic>
        <p:nvPicPr>
          <p:cNvPr id="8" name="Picture 8"/>
          <p:cNvPicPr>
            <a:picLocks noChangeAspect="1"/>
          </p:cNvPicPr>
          <p:nvPr/>
        </p:nvPicPr>
        <p:blipFill>
          <a:blip r:embed="rId2"/>
          <a:srcRect/>
          <a:stretch>
            <a:fillRect/>
          </a:stretch>
        </p:blipFill>
        <p:spPr>
          <a:xfrm>
            <a:off x="0" y="9172486"/>
            <a:ext cx="1114514" cy="1114514"/>
          </a:xfrm>
          <a:prstGeom prst="rect">
            <a:avLst/>
          </a:prstGeom>
        </p:spPr>
      </p:pic>
      <p:pic>
        <p:nvPicPr>
          <p:cNvPr id="9" name="Picture 9"/>
          <p:cNvPicPr>
            <a:picLocks noChangeAspect="1"/>
          </p:cNvPicPr>
          <p:nvPr/>
        </p:nvPicPr>
        <p:blipFill>
          <a:blip r:embed="rId3"/>
          <a:srcRect/>
          <a:stretch>
            <a:fillRect/>
          </a:stretch>
        </p:blipFill>
        <p:spPr>
          <a:xfrm>
            <a:off x="4358500" y="3789146"/>
            <a:ext cx="8141894" cy="6106421"/>
          </a:xfrm>
          <a:prstGeom prst="rect">
            <a:avLst/>
          </a:prstGeom>
        </p:spPr>
      </p:pic>
      <p:sp>
        <p:nvSpPr>
          <p:cNvPr id="10" name="TextBox 10"/>
          <p:cNvSpPr txBox="1"/>
          <p:nvPr/>
        </p:nvSpPr>
        <p:spPr>
          <a:xfrm>
            <a:off x="1254686" y="1028700"/>
            <a:ext cx="15778628" cy="733425"/>
          </a:xfrm>
          <a:prstGeom prst="rect">
            <a:avLst/>
          </a:prstGeom>
        </p:spPr>
        <p:txBody>
          <a:bodyPr lIns="0" tIns="0" rIns="0" bIns="0" rtlCol="0" anchor="t">
            <a:spAutoFit/>
          </a:bodyPr>
          <a:lstStyle/>
          <a:p>
            <a:pPr>
              <a:lnSpc>
                <a:spcPts val="5786"/>
              </a:lnSpc>
            </a:pPr>
            <a:r>
              <a:rPr lang="en-US" sz="4822">
                <a:solidFill>
                  <a:srgbClr val="551BB5"/>
                </a:solidFill>
                <a:latin typeface="Raleway Heavy"/>
              </a:rPr>
              <a:t>Our Membership Base | Mothers of Color In America</a:t>
            </a:r>
          </a:p>
        </p:txBody>
      </p:sp>
      <p:sp>
        <p:nvSpPr>
          <p:cNvPr id="11" name="TextBox 11"/>
          <p:cNvSpPr txBox="1"/>
          <p:nvPr/>
        </p:nvSpPr>
        <p:spPr>
          <a:xfrm>
            <a:off x="3903290" y="2446826"/>
            <a:ext cx="9499608" cy="582042"/>
          </a:xfrm>
          <a:prstGeom prst="rect">
            <a:avLst/>
          </a:prstGeom>
        </p:spPr>
        <p:txBody>
          <a:bodyPr lIns="0" tIns="0" rIns="0" bIns="0" rtlCol="0" anchor="t">
            <a:spAutoFit/>
          </a:bodyPr>
          <a:lstStyle/>
          <a:p>
            <a:pPr>
              <a:lnSpc>
                <a:spcPts val="4668"/>
              </a:lnSpc>
            </a:pPr>
            <a:r>
              <a:rPr lang="en-US" sz="3334">
                <a:solidFill>
                  <a:srgbClr val="1D1D1D"/>
                </a:solidFill>
                <a:latin typeface="Roboto"/>
              </a:rPr>
              <a:t>How Do We Define Mothers of Color in America?</a:t>
            </a:r>
          </a:p>
        </p:txBody>
      </p:sp>
      <p:sp>
        <p:nvSpPr>
          <p:cNvPr id="12" name="TextBox 12"/>
          <p:cNvSpPr txBox="1"/>
          <p:nvPr/>
        </p:nvSpPr>
        <p:spPr>
          <a:xfrm>
            <a:off x="373890" y="3722471"/>
            <a:ext cx="3984610" cy="4631055"/>
          </a:xfrm>
          <a:prstGeom prst="rect">
            <a:avLst/>
          </a:prstGeom>
        </p:spPr>
        <p:txBody>
          <a:bodyPr lIns="0" tIns="0" rIns="0" bIns="0" rtlCol="0" anchor="t">
            <a:spAutoFit/>
          </a:bodyPr>
          <a:lstStyle/>
          <a:p>
            <a:pPr>
              <a:lnSpc>
                <a:spcPts val="4620"/>
              </a:lnSpc>
            </a:pPr>
            <a:r>
              <a:rPr lang="en-US" sz="3300">
                <a:solidFill>
                  <a:srgbClr val="000000"/>
                </a:solidFill>
                <a:latin typeface="Oswald"/>
              </a:rPr>
              <a:t>By Race/Ethnicities: </a:t>
            </a:r>
          </a:p>
          <a:p>
            <a:pPr marL="712470" lvl="1" indent="-356235">
              <a:lnSpc>
                <a:spcPts val="4620"/>
              </a:lnSpc>
              <a:buFont typeface="Arial"/>
              <a:buChar char="•"/>
            </a:pPr>
            <a:r>
              <a:rPr lang="en-US" sz="3300">
                <a:solidFill>
                  <a:srgbClr val="000000"/>
                </a:solidFill>
                <a:latin typeface="Oswald"/>
              </a:rPr>
              <a:t>Black/AA</a:t>
            </a:r>
          </a:p>
          <a:p>
            <a:pPr marL="712470" lvl="1" indent="-356235">
              <a:lnSpc>
                <a:spcPts val="4620"/>
              </a:lnSpc>
              <a:buFont typeface="Arial"/>
              <a:buChar char="•"/>
            </a:pPr>
            <a:r>
              <a:rPr lang="en-US" sz="3300">
                <a:solidFill>
                  <a:srgbClr val="000000"/>
                </a:solidFill>
                <a:latin typeface="Oswald"/>
              </a:rPr>
              <a:t>Indigenous (Native American)</a:t>
            </a:r>
          </a:p>
          <a:p>
            <a:pPr marL="712470" lvl="1" indent="-356235">
              <a:lnSpc>
                <a:spcPts val="4620"/>
              </a:lnSpc>
              <a:buFont typeface="Arial"/>
              <a:buChar char="•"/>
            </a:pPr>
            <a:r>
              <a:rPr lang="en-US" sz="3300">
                <a:solidFill>
                  <a:srgbClr val="000000"/>
                </a:solidFill>
                <a:latin typeface="Oswald"/>
              </a:rPr>
              <a:t>Latina/e American </a:t>
            </a:r>
          </a:p>
          <a:p>
            <a:pPr marL="712470" lvl="1" indent="-356235">
              <a:lnSpc>
                <a:spcPts val="4620"/>
              </a:lnSpc>
              <a:buFont typeface="Arial"/>
              <a:buChar char="•"/>
            </a:pPr>
            <a:r>
              <a:rPr lang="en-US" sz="3300">
                <a:solidFill>
                  <a:srgbClr val="000000"/>
                </a:solidFill>
                <a:latin typeface="Oswald"/>
              </a:rPr>
              <a:t>Asian American and Pacific Islander</a:t>
            </a:r>
          </a:p>
          <a:p>
            <a:pPr marL="712470" lvl="1" indent="-356235">
              <a:lnSpc>
                <a:spcPts val="4620"/>
              </a:lnSpc>
              <a:buFont typeface="Arial"/>
              <a:buChar char="•"/>
            </a:pPr>
            <a:r>
              <a:rPr lang="en-US" sz="3300">
                <a:solidFill>
                  <a:srgbClr val="000000"/>
                </a:solidFill>
                <a:latin typeface="Oswald"/>
              </a:rPr>
              <a:t>Arabic American </a:t>
            </a:r>
          </a:p>
        </p:txBody>
      </p:sp>
      <p:sp>
        <p:nvSpPr>
          <p:cNvPr id="13" name="TextBox 13"/>
          <p:cNvSpPr txBox="1"/>
          <p:nvPr/>
        </p:nvSpPr>
        <p:spPr>
          <a:xfrm>
            <a:off x="12761192" y="3722471"/>
            <a:ext cx="5285865" cy="5818410"/>
          </a:xfrm>
          <a:prstGeom prst="rect">
            <a:avLst/>
          </a:prstGeom>
        </p:spPr>
        <p:txBody>
          <a:bodyPr lIns="0" tIns="0" rIns="0" bIns="0" rtlCol="0" anchor="t">
            <a:spAutoFit/>
          </a:bodyPr>
          <a:lstStyle/>
          <a:p>
            <a:pPr>
              <a:lnSpc>
                <a:spcPts val="4212"/>
              </a:lnSpc>
            </a:pPr>
            <a:r>
              <a:rPr lang="en-US" sz="3009">
                <a:solidFill>
                  <a:srgbClr val="000000"/>
                </a:solidFill>
                <a:latin typeface="Oswald"/>
              </a:rPr>
              <a:t>By Status of Motherhood: </a:t>
            </a:r>
          </a:p>
          <a:p>
            <a:pPr marL="649698" lvl="1" indent="-324849">
              <a:lnSpc>
                <a:spcPts val="4212"/>
              </a:lnSpc>
              <a:buFont typeface="Arial"/>
              <a:buChar char="•"/>
            </a:pPr>
            <a:r>
              <a:rPr lang="en-US" sz="3009">
                <a:solidFill>
                  <a:srgbClr val="000000"/>
                </a:solidFill>
                <a:latin typeface="Oswald"/>
              </a:rPr>
              <a:t>New Moms </a:t>
            </a:r>
          </a:p>
          <a:p>
            <a:pPr marL="1299395" lvl="2" indent="-433132">
              <a:lnSpc>
                <a:spcPts val="4212"/>
              </a:lnSpc>
              <a:buFont typeface="Arial"/>
              <a:buChar char="•"/>
            </a:pPr>
            <a:r>
              <a:rPr lang="en-US" sz="3009">
                <a:solidFill>
                  <a:srgbClr val="000000"/>
                </a:solidFill>
                <a:latin typeface="Oswald"/>
              </a:rPr>
              <a:t>1 child aged 8 or younger </a:t>
            </a:r>
          </a:p>
          <a:p>
            <a:pPr marL="649698" lvl="1" indent="-324849">
              <a:lnSpc>
                <a:spcPts val="4212"/>
              </a:lnSpc>
              <a:buFont typeface="Arial"/>
              <a:buChar char="•"/>
            </a:pPr>
            <a:r>
              <a:rPr lang="en-US" sz="3009">
                <a:solidFill>
                  <a:srgbClr val="000000"/>
                </a:solidFill>
                <a:latin typeface="Oswald"/>
              </a:rPr>
              <a:t>Veteran Moms </a:t>
            </a:r>
          </a:p>
          <a:p>
            <a:pPr marL="1299395" lvl="2" indent="-433132">
              <a:lnSpc>
                <a:spcPts val="4212"/>
              </a:lnSpc>
              <a:buFont typeface="Arial"/>
              <a:buChar char="•"/>
            </a:pPr>
            <a:r>
              <a:rPr lang="en-US" sz="3009">
                <a:solidFill>
                  <a:srgbClr val="000000"/>
                </a:solidFill>
                <a:latin typeface="Oswald"/>
              </a:rPr>
              <a:t>1 or more children aged 9 or older</a:t>
            </a:r>
          </a:p>
          <a:p>
            <a:pPr marL="649698" lvl="1" indent="-324849">
              <a:lnSpc>
                <a:spcPts val="4212"/>
              </a:lnSpc>
              <a:buFont typeface="Arial"/>
              <a:buChar char="•"/>
            </a:pPr>
            <a:r>
              <a:rPr lang="en-US" sz="3009">
                <a:solidFill>
                  <a:srgbClr val="000000"/>
                </a:solidFill>
                <a:latin typeface="Oswald"/>
              </a:rPr>
              <a:t>Informal Care Providers (i.e. othermother?) </a:t>
            </a:r>
          </a:p>
          <a:p>
            <a:pPr marL="1299395" lvl="2" indent="-433132">
              <a:lnSpc>
                <a:spcPts val="4212"/>
              </a:lnSpc>
              <a:buFont typeface="Arial"/>
              <a:buChar char="•"/>
            </a:pPr>
            <a:r>
              <a:rPr lang="en-US" sz="3009">
                <a:solidFill>
                  <a:srgbClr val="000000"/>
                </a:solidFill>
                <a:latin typeface="Oswald"/>
              </a:rPr>
              <a:t>Not a mom, but a woman of color who provides care for children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B801"/>
        </a:solidFill>
        <a:effectLst/>
      </p:bgPr>
    </p:bg>
    <p:spTree>
      <p:nvGrpSpPr>
        <p:cNvPr id="1" name=""/>
        <p:cNvGrpSpPr/>
        <p:nvPr/>
      </p:nvGrpSpPr>
      <p:grpSpPr>
        <a:xfrm>
          <a:off x="0" y="0"/>
          <a:ext cx="0" cy="0"/>
          <a:chOff x="0" y="0"/>
          <a:chExt cx="0" cy="0"/>
        </a:xfrm>
      </p:grpSpPr>
      <p:grpSp>
        <p:nvGrpSpPr>
          <p:cNvPr id="2" name="Group 2"/>
          <p:cNvGrpSpPr/>
          <p:nvPr/>
        </p:nvGrpSpPr>
        <p:grpSpPr>
          <a:xfrm>
            <a:off x="-1006016" y="-3170075"/>
            <a:ext cx="6677429" cy="667742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grpSp>
        <p:nvGrpSpPr>
          <p:cNvPr id="4" name="Group 4"/>
          <p:cNvGrpSpPr>
            <a:grpSpLocks noChangeAspect="1"/>
          </p:cNvGrpSpPr>
          <p:nvPr/>
        </p:nvGrpSpPr>
        <p:grpSpPr>
          <a:xfrm>
            <a:off x="14954290" y="8913832"/>
            <a:ext cx="5657850" cy="5657850"/>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a:grpSpLocks noChangeAspect="1"/>
          </p:cNvGrpSpPr>
          <p:nvPr/>
        </p:nvGrpSpPr>
        <p:grpSpPr>
          <a:xfrm>
            <a:off x="17139747" y="6814607"/>
            <a:ext cx="3472393" cy="3472393"/>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8" name="Group 8"/>
          <p:cNvGrpSpPr/>
          <p:nvPr/>
        </p:nvGrpSpPr>
        <p:grpSpPr>
          <a:xfrm>
            <a:off x="16551804" y="-4704464"/>
            <a:ext cx="6051864" cy="605186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5B04"/>
            </a:solidFill>
          </p:spPr>
        </p:sp>
      </p:grpSp>
      <p:pic>
        <p:nvPicPr>
          <p:cNvPr id="10" name="Picture 10"/>
          <p:cNvPicPr>
            <a:picLocks noChangeAspect="1"/>
          </p:cNvPicPr>
          <p:nvPr/>
        </p:nvPicPr>
        <p:blipFill>
          <a:blip r:embed="rId2"/>
          <a:srcRect/>
          <a:stretch>
            <a:fillRect/>
          </a:stretch>
        </p:blipFill>
        <p:spPr>
          <a:xfrm>
            <a:off x="-1385066" y="1729852"/>
            <a:ext cx="6429566" cy="11654803"/>
          </a:xfrm>
          <a:prstGeom prst="rect">
            <a:avLst/>
          </a:prstGeom>
        </p:spPr>
      </p:pic>
      <p:sp>
        <p:nvSpPr>
          <p:cNvPr id="11" name="TextBox 11"/>
          <p:cNvSpPr txBox="1"/>
          <p:nvPr/>
        </p:nvSpPr>
        <p:spPr>
          <a:xfrm>
            <a:off x="4496130" y="360070"/>
            <a:ext cx="9295740" cy="1261060"/>
          </a:xfrm>
          <a:prstGeom prst="rect">
            <a:avLst/>
          </a:prstGeom>
        </p:spPr>
        <p:txBody>
          <a:bodyPr lIns="0" tIns="0" rIns="0" bIns="0" rtlCol="0" anchor="t">
            <a:spAutoFit/>
          </a:bodyPr>
          <a:lstStyle/>
          <a:p>
            <a:pPr algn="ctr">
              <a:lnSpc>
                <a:spcPts val="5064"/>
              </a:lnSpc>
            </a:pPr>
            <a:r>
              <a:rPr lang="en-US" sz="3617">
                <a:solidFill>
                  <a:srgbClr val="551BB5"/>
                </a:solidFill>
                <a:latin typeface="Raleway Heavy Bold"/>
              </a:rPr>
              <a:t>WHAT IS MOTHERING JUSTICE'S &amp; ACTION FUND'S PURPOSE OF EXISTENCE?</a:t>
            </a:r>
          </a:p>
        </p:txBody>
      </p:sp>
      <p:sp>
        <p:nvSpPr>
          <p:cNvPr id="12" name="TextBox 12"/>
          <p:cNvSpPr txBox="1"/>
          <p:nvPr/>
        </p:nvSpPr>
        <p:spPr>
          <a:xfrm>
            <a:off x="4744132" y="2767587"/>
            <a:ext cx="13210743" cy="6010314"/>
          </a:xfrm>
          <a:prstGeom prst="rect">
            <a:avLst/>
          </a:prstGeom>
        </p:spPr>
        <p:txBody>
          <a:bodyPr lIns="0" tIns="0" rIns="0" bIns="0" rtlCol="0" anchor="t">
            <a:spAutoFit/>
          </a:bodyPr>
          <a:lstStyle/>
          <a:p>
            <a:pPr algn="ctr">
              <a:lnSpc>
                <a:spcPts val="6871"/>
              </a:lnSpc>
            </a:pPr>
            <a:r>
              <a:rPr lang="en-US" sz="4908">
                <a:solidFill>
                  <a:srgbClr val="FFFFFF"/>
                </a:solidFill>
                <a:latin typeface="Oswald Bold"/>
              </a:rPr>
              <a:t>WE DO THIS WORK BY CENTERING, VALUING, AND DEVELOPING AGENDA ITEMS BASED ON THE LIVED EXPERIENCE OF OUR MEMBERS. CONSTANTLY CHALLENGING OURSELVES TO CONFRONT ANTI-POC POLICIES IN OUR OWN WORK ENVIRONMENT AND PRACTICING OUR VISION AND VALUES AMONGST OURSELVES AND OUR MEMBERS.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591173" y="-4629150"/>
            <a:ext cx="5657850" cy="56578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grpSp>
        <p:nvGrpSpPr>
          <p:cNvPr id="4" name="Group 4"/>
          <p:cNvGrpSpPr>
            <a:grpSpLocks noChangeAspect="1"/>
          </p:cNvGrpSpPr>
          <p:nvPr/>
        </p:nvGrpSpPr>
        <p:grpSpPr>
          <a:xfrm>
            <a:off x="17612394" y="-266985"/>
            <a:ext cx="3472393" cy="3472393"/>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551BB5"/>
            </a:solidFill>
          </p:spPr>
        </p:sp>
      </p:grpSp>
      <p:grpSp>
        <p:nvGrpSpPr>
          <p:cNvPr id="6" name="Group 6"/>
          <p:cNvGrpSpPr/>
          <p:nvPr/>
        </p:nvGrpSpPr>
        <p:grpSpPr>
          <a:xfrm>
            <a:off x="-310156" y="9463428"/>
            <a:ext cx="6677429" cy="66774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51BB5"/>
            </a:solidFill>
          </p:spPr>
        </p:sp>
      </p:grpSp>
      <p:grpSp>
        <p:nvGrpSpPr>
          <p:cNvPr id="8" name="Group 8"/>
          <p:cNvGrpSpPr/>
          <p:nvPr/>
        </p:nvGrpSpPr>
        <p:grpSpPr>
          <a:xfrm>
            <a:off x="-5154774" y="6948285"/>
            <a:ext cx="6677429" cy="667742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801"/>
            </a:solidFill>
          </p:spPr>
        </p:sp>
      </p:grpSp>
      <p:pic>
        <p:nvPicPr>
          <p:cNvPr id="10" name="Picture 10"/>
          <p:cNvPicPr>
            <a:picLocks noChangeAspect="1"/>
          </p:cNvPicPr>
          <p:nvPr/>
        </p:nvPicPr>
        <p:blipFill>
          <a:blip r:embed="rId2"/>
          <a:srcRect/>
          <a:stretch>
            <a:fillRect/>
          </a:stretch>
        </p:blipFill>
        <p:spPr>
          <a:xfrm>
            <a:off x="0" y="9172486"/>
            <a:ext cx="1114514" cy="1114514"/>
          </a:xfrm>
          <a:prstGeom prst="rect">
            <a:avLst/>
          </a:prstGeom>
        </p:spPr>
      </p:pic>
      <p:grpSp>
        <p:nvGrpSpPr>
          <p:cNvPr id="11" name="Group 11"/>
          <p:cNvGrpSpPr>
            <a:grpSpLocks noChangeAspect="1"/>
          </p:cNvGrpSpPr>
          <p:nvPr/>
        </p:nvGrpSpPr>
        <p:grpSpPr>
          <a:xfrm>
            <a:off x="14809475" y="-4438650"/>
            <a:ext cx="5657850" cy="5657850"/>
            <a:chOff x="0" y="0"/>
            <a:chExt cx="2787650" cy="2787650"/>
          </a:xfrm>
        </p:grpSpPr>
        <p:sp>
          <p:nvSpPr>
            <p:cNvPr id="12" name="Freeform 12"/>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7B801"/>
            </a:solidFill>
          </p:spPr>
        </p:sp>
      </p:grpSp>
      <p:sp>
        <p:nvSpPr>
          <p:cNvPr id="13" name="TextBox 13"/>
          <p:cNvSpPr txBox="1"/>
          <p:nvPr/>
        </p:nvSpPr>
        <p:spPr>
          <a:xfrm>
            <a:off x="6776848" y="1933575"/>
            <a:ext cx="9632603" cy="7324725"/>
          </a:xfrm>
          <a:prstGeom prst="rect">
            <a:avLst/>
          </a:prstGeom>
        </p:spPr>
        <p:txBody>
          <a:bodyPr lIns="0" tIns="0" rIns="0" bIns="0" rtlCol="0" anchor="t">
            <a:spAutoFit/>
          </a:bodyPr>
          <a:lstStyle/>
          <a:p>
            <a:pPr algn="ctr">
              <a:lnSpc>
                <a:spcPts val="6029"/>
              </a:lnSpc>
            </a:pPr>
            <a:r>
              <a:rPr lang="en-US" sz="5024">
                <a:solidFill>
                  <a:srgbClr val="551BB5"/>
                </a:solidFill>
                <a:latin typeface="Oswald"/>
              </a:rPr>
              <a:t>Maternal Health and Reproductive Justice</a:t>
            </a:r>
          </a:p>
          <a:p>
            <a:pPr algn="ctr">
              <a:lnSpc>
                <a:spcPts val="3959"/>
              </a:lnSpc>
            </a:pPr>
            <a:r>
              <a:rPr lang="en-US" sz="3299">
                <a:solidFill>
                  <a:srgbClr val="551BB5"/>
                </a:solidFill>
                <a:latin typeface="Oswald"/>
              </a:rPr>
              <a:t>Black Maternal Health + Abortion Rights + Women's Health </a:t>
            </a:r>
          </a:p>
          <a:p>
            <a:pPr algn="ctr">
              <a:lnSpc>
                <a:spcPts val="6029"/>
              </a:lnSpc>
            </a:pPr>
            <a:endParaRPr lang="en-US" sz="3299">
              <a:solidFill>
                <a:srgbClr val="551BB5"/>
              </a:solidFill>
              <a:latin typeface="Oswald"/>
            </a:endParaRPr>
          </a:p>
          <a:p>
            <a:pPr algn="ctr">
              <a:lnSpc>
                <a:spcPts val="6029"/>
              </a:lnSpc>
            </a:pPr>
            <a:r>
              <a:rPr lang="en-US" sz="5024">
                <a:solidFill>
                  <a:srgbClr val="551BB5"/>
                </a:solidFill>
                <a:latin typeface="Oswald"/>
              </a:rPr>
              <a:t>Affordable and Quality Child Care</a:t>
            </a:r>
          </a:p>
          <a:p>
            <a:pPr algn="ctr">
              <a:lnSpc>
                <a:spcPts val="3960"/>
              </a:lnSpc>
            </a:pPr>
            <a:r>
              <a:rPr lang="en-US" sz="3300">
                <a:solidFill>
                  <a:srgbClr val="551BB5"/>
                </a:solidFill>
                <a:latin typeface="Oswald"/>
              </a:rPr>
              <a:t>Funding for the MI + Provider Pay </a:t>
            </a:r>
          </a:p>
          <a:p>
            <a:pPr algn="ctr">
              <a:lnSpc>
                <a:spcPts val="6029"/>
              </a:lnSpc>
            </a:pPr>
            <a:endParaRPr lang="en-US" sz="3300">
              <a:solidFill>
                <a:srgbClr val="551BB5"/>
              </a:solidFill>
              <a:latin typeface="Oswald"/>
            </a:endParaRPr>
          </a:p>
          <a:p>
            <a:pPr algn="ctr">
              <a:lnSpc>
                <a:spcPts val="6029"/>
              </a:lnSpc>
            </a:pPr>
            <a:r>
              <a:rPr lang="en-US" sz="5024">
                <a:solidFill>
                  <a:srgbClr val="551BB5"/>
                </a:solidFill>
                <a:latin typeface="Oswald"/>
              </a:rPr>
              <a:t>Paid sick days and paid leave</a:t>
            </a:r>
          </a:p>
          <a:p>
            <a:pPr algn="ctr">
              <a:lnSpc>
                <a:spcPts val="3959"/>
              </a:lnSpc>
            </a:pPr>
            <a:r>
              <a:rPr lang="en-US" sz="3299">
                <a:solidFill>
                  <a:srgbClr val="551BB5"/>
                </a:solidFill>
                <a:latin typeface="Oswald"/>
              </a:rPr>
              <a:t>Maternity Leave + MI Paid Sicks Days Law</a:t>
            </a:r>
          </a:p>
          <a:p>
            <a:pPr algn="ctr">
              <a:lnSpc>
                <a:spcPts val="6029"/>
              </a:lnSpc>
            </a:pPr>
            <a:endParaRPr lang="en-US" sz="3299">
              <a:solidFill>
                <a:srgbClr val="551BB5"/>
              </a:solidFill>
              <a:latin typeface="Oswald"/>
            </a:endParaRPr>
          </a:p>
          <a:p>
            <a:pPr algn="ctr">
              <a:lnSpc>
                <a:spcPts val="6029"/>
              </a:lnSpc>
            </a:pPr>
            <a:r>
              <a:rPr lang="en-US" sz="5024">
                <a:solidFill>
                  <a:srgbClr val="551BB5"/>
                </a:solidFill>
                <a:latin typeface="Oswald"/>
              </a:rPr>
              <a:t>Basic Needs</a:t>
            </a:r>
          </a:p>
          <a:p>
            <a:pPr algn="ctr">
              <a:lnSpc>
                <a:spcPts val="3960"/>
              </a:lnSpc>
            </a:pPr>
            <a:r>
              <a:rPr lang="en-US" sz="3300">
                <a:solidFill>
                  <a:srgbClr val="551BB5"/>
                </a:solidFill>
                <a:latin typeface="Oswald"/>
              </a:rPr>
              <a:t>Guaranteed Income + Housing + Utilities Access</a:t>
            </a:r>
          </a:p>
        </p:txBody>
      </p:sp>
      <p:pic>
        <p:nvPicPr>
          <p:cNvPr id="14" name="Picture 14"/>
          <p:cNvPicPr>
            <a:picLocks noChangeAspect="1"/>
          </p:cNvPicPr>
          <p:nvPr/>
        </p:nvPicPr>
        <p:blipFill>
          <a:blip r:embed="rId3"/>
          <a:srcRect/>
          <a:stretch>
            <a:fillRect/>
          </a:stretch>
        </p:blipFill>
        <p:spPr>
          <a:xfrm>
            <a:off x="1522655" y="1876025"/>
            <a:ext cx="4844618" cy="7382275"/>
          </a:xfrm>
          <a:prstGeom prst="rect">
            <a:avLst/>
          </a:prstGeom>
        </p:spPr>
      </p:pic>
      <p:sp>
        <p:nvSpPr>
          <p:cNvPr id="15" name="TextBox 15"/>
          <p:cNvSpPr txBox="1"/>
          <p:nvPr/>
        </p:nvSpPr>
        <p:spPr>
          <a:xfrm>
            <a:off x="1332817" y="485775"/>
            <a:ext cx="14925868" cy="733425"/>
          </a:xfrm>
          <a:prstGeom prst="rect">
            <a:avLst/>
          </a:prstGeom>
        </p:spPr>
        <p:txBody>
          <a:bodyPr lIns="0" tIns="0" rIns="0" bIns="0" rtlCol="0" anchor="t">
            <a:spAutoFit/>
          </a:bodyPr>
          <a:lstStyle/>
          <a:p>
            <a:pPr algn="ctr">
              <a:lnSpc>
                <a:spcPts val="5786"/>
              </a:lnSpc>
            </a:pPr>
            <a:r>
              <a:rPr lang="en-US" sz="4822">
                <a:solidFill>
                  <a:srgbClr val="551BB5"/>
                </a:solidFill>
                <a:latin typeface="Raleway Heavy"/>
              </a:rPr>
              <a:t>Mothering Justice's Mamas' Agenda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78ED"/>
        </a:solidFill>
        <a:effectLst/>
      </p:bgPr>
    </p:bg>
    <p:spTree>
      <p:nvGrpSpPr>
        <p:cNvPr id="1" name=""/>
        <p:cNvGrpSpPr/>
        <p:nvPr/>
      </p:nvGrpSpPr>
      <p:grpSpPr>
        <a:xfrm>
          <a:off x="0" y="0"/>
          <a:ext cx="0" cy="0"/>
          <a:chOff x="0" y="0"/>
          <a:chExt cx="0" cy="0"/>
        </a:xfrm>
      </p:grpSpPr>
      <p:sp>
        <p:nvSpPr>
          <p:cNvPr id="2" name="TextBox 2"/>
          <p:cNvSpPr txBox="1"/>
          <p:nvPr/>
        </p:nvSpPr>
        <p:spPr>
          <a:xfrm>
            <a:off x="369355" y="1712629"/>
            <a:ext cx="8774645" cy="6275453"/>
          </a:xfrm>
          <a:prstGeom prst="rect">
            <a:avLst/>
          </a:prstGeom>
        </p:spPr>
        <p:txBody>
          <a:bodyPr lIns="0" tIns="0" rIns="0" bIns="0" rtlCol="0" anchor="t">
            <a:spAutoFit/>
          </a:bodyPr>
          <a:lstStyle/>
          <a:p>
            <a:pPr algn="ctr">
              <a:lnSpc>
                <a:spcPts val="12573"/>
              </a:lnSpc>
            </a:pPr>
            <a:r>
              <a:rPr lang="en-US" sz="8218">
                <a:solidFill>
                  <a:srgbClr val="F7B801"/>
                </a:solidFill>
                <a:latin typeface="Oswald Bold"/>
              </a:rPr>
              <a:t>What does it mean to center women of color in a policy agenda?</a:t>
            </a:r>
          </a:p>
        </p:txBody>
      </p:sp>
      <p:sp>
        <p:nvSpPr>
          <p:cNvPr id="3" name="AutoShape 3"/>
          <p:cNvSpPr/>
          <p:nvPr/>
        </p:nvSpPr>
        <p:spPr>
          <a:xfrm>
            <a:off x="771525" y="699586"/>
            <a:ext cx="7970305" cy="0"/>
          </a:xfrm>
          <a:prstGeom prst="line">
            <a:avLst/>
          </a:prstGeom>
          <a:ln w="228600" cap="flat">
            <a:solidFill>
              <a:srgbClr val="F35B04"/>
            </a:solidFill>
            <a:prstDash val="solid"/>
            <a:headEnd type="none" w="sm" len="sm"/>
            <a:tailEnd type="none" w="sm" len="sm"/>
          </a:ln>
        </p:spPr>
      </p:sp>
      <p:sp>
        <p:nvSpPr>
          <p:cNvPr id="4" name="AutoShape 4"/>
          <p:cNvSpPr/>
          <p:nvPr/>
        </p:nvSpPr>
        <p:spPr>
          <a:xfrm>
            <a:off x="771525" y="9029700"/>
            <a:ext cx="7970305" cy="0"/>
          </a:xfrm>
          <a:prstGeom prst="line">
            <a:avLst/>
          </a:prstGeom>
          <a:ln w="228600" cap="flat">
            <a:solidFill>
              <a:srgbClr val="551BB5"/>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9894202" y="267887"/>
            <a:ext cx="7547770" cy="97587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1302</Words>
  <Application>Microsoft Office PowerPoint</Application>
  <PresentationFormat>Custom</PresentationFormat>
  <Paragraphs>107</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Raleway Bold</vt:lpstr>
      <vt:lpstr>Raleway Heavy Bold</vt:lpstr>
      <vt:lpstr>Raleway Heavy</vt:lpstr>
      <vt:lpstr>Oswald Bold</vt:lpstr>
      <vt:lpstr>Calibri</vt:lpstr>
      <vt:lpstr>Open Sauce SemiBold</vt:lpstr>
      <vt:lpstr>Roboto</vt:lpstr>
      <vt:lpstr>Roboto Bold</vt:lpstr>
      <vt:lpstr>Oswald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MJ Presentation for Healthy Kids Conference</dc:title>
  <dc:creator>Allyson Frazier</dc:creator>
  <cp:lastModifiedBy>Allyson Frazier</cp:lastModifiedBy>
  <cp:revision>1</cp:revision>
  <dcterms:created xsi:type="dcterms:W3CDTF">2006-08-16T00:00:00Z</dcterms:created>
  <dcterms:modified xsi:type="dcterms:W3CDTF">2022-09-20T02:38:53Z</dcterms:modified>
  <dc:identifier>DAFMuqH5eMY</dc:identifier>
</cp:coreProperties>
</file>