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ZUrmRZM0nu7GMIvQab2XST8T+p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CF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519"/>
  </p:normalViewPr>
  <p:slideViewPr>
    <p:cSldViewPr snapToGrid="0">
      <p:cViewPr varScale="1">
        <p:scale>
          <a:sx n="95" d="100"/>
          <a:sy n="95" d="100"/>
        </p:scale>
        <p:origin x="12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rive.google.com/drive/folders/1b1EoyBMwaZwMpKxC6e4Fw4NMPqRS1UDJ"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300"/>
          </a:p>
        </p:txBody>
      </p:sp>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3caf09753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Roots of Change has a vast network of allies through our </a:t>
            </a:r>
            <a:r>
              <a:rPr lang="en-US" sz="1250">
                <a:latin typeface="Arial"/>
                <a:ea typeface="Arial"/>
                <a:cs typeface="Arial"/>
                <a:sym typeface="Arial"/>
              </a:rPr>
              <a:t>food system related work. We reached out to a bunch of grassro</a:t>
            </a:r>
            <a:r>
              <a:rPr lang="en-US" sz="1400"/>
              <a:t>ots organzations and eventually hired these 3. </a:t>
            </a:r>
            <a:br>
              <a:rPr lang="en-US" sz="1400"/>
            </a:br>
            <a:r>
              <a:rPr lang="en-US" sz="1400"/>
              <a:t>backbone of the entire campaign, organizing and executing the rallies. They engaged and activating their base to show up at rallies. without them we could have not done this. So much gratitude and kudos to them. </a:t>
            </a:r>
            <a:endParaRPr sz="1400"/>
          </a:p>
        </p:txBody>
      </p:sp>
      <p:sp>
        <p:nvSpPr>
          <p:cNvPr id="161" name="Google Shape;161;g153caf09753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a:t>
            </a:r>
            <a:r>
              <a:rPr lang="en-US" sz="1400"/>
              <a:t>ncludes all info on fund, background, FAQ, social media tool kit, press coverage and </a:t>
            </a:r>
            <a:r>
              <a:rPr lang="en-US" sz="1400" b="1"/>
              <a:t>easy ways to take action (send emails, make a call to a legislator, etc.)</a:t>
            </a:r>
            <a:endParaRPr sz="1400" b="1"/>
          </a:p>
        </p:txBody>
      </p:sp>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5157964d75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a:t>Getting folks to </a:t>
            </a:r>
            <a:r>
              <a:rPr lang="en-US" sz="1600" b="1"/>
              <a:t>take action</a:t>
            </a:r>
            <a:r>
              <a:rPr lang="en-US" sz="1600"/>
              <a:t> was basically the </a:t>
            </a:r>
            <a:r>
              <a:rPr lang="en-US" sz="1600" b="1"/>
              <a:t>center piece of our efforts</a:t>
            </a:r>
            <a:r>
              <a:rPr lang="en-US" sz="1600"/>
              <a:t> = </a:t>
            </a:r>
            <a:endParaRPr sz="1600"/>
          </a:p>
        </p:txBody>
      </p:sp>
      <p:sp>
        <p:nvSpPr>
          <p:cNvPr id="177" name="Google Shape;177;g15157964d7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4548a79f8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Campaign efforts started in the fall of 2020. Tremendous amount of communication, mainly organized by one of the co-sponsors. weekly meeting w cosponsors, monthly meetings w everyone involved. </a:t>
            </a:r>
            <a:endParaRPr/>
          </a:p>
        </p:txBody>
      </p:sp>
      <p:sp>
        <p:nvSpPr>
          <p:cNvPr id="186" name="Google Shape;186;g14548a79f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Addressed directly to Gov Newsom… quoting Gov Newsom</a:t>
            </a:r>
            <a:endParaRPr sz="1400"/>
          </a:p>
        </p:txBody>
      </p:sp>
      <p:sp>
        <p:nvSpPr>
          <p:cNvPr id="193" name="Google Shape;1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5157964d75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1" dirty="0"/>
              <a:t>The initial idea was to have one rally each day in April for full week in different cities starting </a:t>
            </a:r>
            <a:r>
              <a:rPr lang="en-US" sz="1400" dirty="0"/>
              <a:t>w SD, LA, Fresno, SF/Oakland, ending in Sacramento. The timing was intentional and was coinciding with the MAY  budget revise. And then </a:t>
            </a:r>
            <a:r>
              <a:rPr lang="en-US" sz="1400" b="1" dirty="0"/>
              <a:t>flood social media for a whole week</a:t>
            </a:r>
            <a:r>
              <a:rPr lang="en-US" sz="1400" dirty="0"/>
              <a:t> Ended up only being able to pull off 3 rallies before the budget revise and one last one after.</a:t>
            </a:r>
            <a:endParaRPr sz="1400" dirty="0"/>
          </a:p>
        </p:txBody>
      </p:sp>
      <p:sp>
        <p:nvSpPr>
          <p:cNvPr id="201" name="Google Shape;201;g15157964d75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the first rally took place in LA on April 19. Pretty good turn out of about 60 folks.</a:t>
            </a:r>
            <a:endParaRPr sz="1400"/>
          </a:p>
        </p:txBody>
      </p:sp>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t>Interview with Megan is significant because she is part of the government system that typically gets these funds but she is advocating for the funds to go directly to </a:t>
            </a:r>
            <a:r>
              <a:rPr lang="en-US" sz="1400" dirty="0" err="1"/>
              <a:t>cbo</a:t>
            </a:r>
            <a:r>
              <a:rPr lang="en-US" sz="1400" dirty="0"/>
              <a:t>, clinics and tribal organizations</a:t>
            </a:r>
            <a:endParaRPr sz="1400" dirty="0"/>
          </a:p>
        </p:txBody>
      </p:sp>
      <p:sp>
        <p:nvSpPr>
          <p:cNvPr id="221" name="Google Shape;2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500">
                <a:highlight>
                  <a:srgbClr val="FFF2CC"/>
                </a:highlight>
              </a:rPr>
              <a:t>VEVA </a:t>
            </a:r>
            <a:endParaRPr sz="1500">
              <a:highlight>
                <a:srgbClr val="FFF2CC"/>
              </a:highlight>
            </a:endParaRPr>
          </a:p>
        </p:txBody>
      </p:sp>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500">
                <a:highlight>
                  <a:srgbClr val="FFF2CC"/>
                </a:highlight>
              </a:rPr>
              <a:t>VEVA </a:t>
            </a:r>
            <a:endParaRPr/>
          </a:p>
        </p:txBody>
      </p:sp>
      <p:sp>
        <p:nvSpPr>
          <p:cNvPr id="237" name="Google Shape;2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443e44e6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We are going to share with you some of our achievements and challenges from the Health Equity and Racial Justice Fund campaign which started two years ago and kicked into high gear this year with the help of grassroots organizations </a:t>
            </a:r>
            <a:endParaRPr sz="1400"/>
          </a:p>
          <a:p>
            <a:pPr marL="0" lvl="0" indent="0" algn="l" rtl="0">
              <a:spcBef>
                <a:spcPts val="0"/>
              </a:spcBef>
              <a:spcAft>
                <a:spcPts val="0"/>
              </a:spcAft>
              <a:buNone/>
            </a:pPr>
            <a:endParaRPr sz="1400" i="1"/>
          </a:p>
          <a:p>
            <a:pPr marL="0" lvl="0" indent="0" algn="l" rtl="0">
              <a:spcBef>
                <a:spcPts val="0"/>
              </a:spcBef>
              <a:spcAft>
                <a:spcPts val="0"/>
              </a:spcAft>
              <a:buNone/>
            </a:pPr>
            <a:r>
              <a:rPr lang="en-US" sz="1400" i="1"/>
              <a:t>Probably no time for this… Intro of organizations? Roots of change is a program of the public health institute, basically is a think and do tank working to make sure every aspect of the food supply in CA is climate smart, healthy, sustainable, equitable, fair to workers and profitable for companies. We are involved in food system related policy and advocacy work and general projects advancing those topics. working with farmers, ranchers, processors, grassroots organizations, universities and government </a:t>
            </a:r>
            <a:endParaRPr sz="1400" b="1" i="1"/>
          </a:p>
          <a:p>
            <a:pPr marL="0" lvl="0" indent="0" algn="l" rtl="0">
              <a:spcBef>
                <a:spcPts val="0"/>
              </a:spcBef>
              <a:spcAft>
                <a:spcPts val="0"/>
              </a:spcAft>
              <a:buNone/>
            </a:pPr>
            <a:endParaRPr sz="1400" i="1"/>
          </a:p>
          <a:p>
            <a:pPr marL="0" lvl="0" indent="0" algn="l" rtl="0">
              <a:spcBef>
                <a:spcPts val="0"/>
              </a:spcBef>
              <a:spcAft>
                <a:spcPts val="0"/>
              </a:spcAft>
              <a:buNone/>
            </a:pPr>
            <a:r>
              <a:rPr lang="en-US" sz="1400" i="1"/>
              <a:t>Cultiva La Salud?</a:t>
            </a:r>
            <a:endParaRPr sz="1400" i="1"/>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a:p>
        </p:txBody>
      </p:sp>
      <p:sp>
        <p:nvSpPr>
          <p:cNvPr id="100" name="Google Shape;100;g1443e44e6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500">
                <a:highlight>
                  <a:srgbClr val="FFF2CC"/>
                </a:highlight>
              </a:rPr>
              <a:t>VEVA </a:t>
            </a:r>
            <a:endParaRPr/>
          </a:p>
        </p:txBody>
      </p:sp>
      <p:sp>
        <p:nvSpPr>
          <p:cNvPr id="244" name="Google Shape;2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5157964d75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500">
                <a:highlight>
                  <a:srgbClr val="FFF2CC"/>
                </a:highlight>
              </a:rPr>
              <a:t>VEVA </a:t>
            </a:r>
            <a:endParaRPr/>
          </a:p>
        </p:txBody>
      </p:sp>
      <p:sp>
        <p:nvSpPr>
          <p:cNvPr id="253" name="Google Shape;253;g15157964d75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500">
                <a:highlight>
                  <a:srgbClr val="FFF2CC"/>
                </a:highlight>
              </a:rPr>
              <a:t>VEVA </a:t>
            </a:r>
            <a:endParaRPr/>
          </a:p>
        </p:txBody>
      </p:sp>
      <p:sp>
        <p:nvSpPr>
          <p:cNvPr id="262" name="Google Shape;2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564be4495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500" dirty="0"/>
              <a:t>DORIS </a:t>
            </a:r>
            <a:br>
              <a:rPr lang="en-US" sz="1500" dirty="0"/>
            </a:br>
            <a:r>
              <a:rPr lang="en-US" sz="1500" dirty="0"/>
              <a:t>Getting Megan </a:t>
            </a:r>
            <a:r>
              <a:rPr lang="en-US" sz="1500" dirty="0" err="1"/>
              <a:t>Mc</a:t>
            </a:r>
            <a:r>
              <a:rPr lang="en-US" sz="1500" u="sng" dirty="0" err="1">
                <a:solidFill>
                  <a:schemeClr val="hlink"/>
                </a:solidFill>
                <a:hlinkClick r:id="rId3"/>
              </a:rPr>
              <a:t>Megan</a:t>
            </a:r>
            <a:r>
              <a:rPr lang="en-US" sz="1500" u="sng" dirty="0">
                <a:solidFill>
                  <a:schemeClr val="hlink"/>
                </a:solidFill>
                <a:hlinkClick r:id="rId3"/>
              </a:rPr>
              <a:t> McClaire</a:t>
            </a:r>
            <a:r>
              <a:rPr lang="en-US" sz="1500" dirty="0"/>
              <a:t>, Chief Deputy Director, LA County Department of Health to say on camera and to the news reporter that they </a:t>
            </a:r>
            <a:r>
              <a:rPr lang="en-US" sz="1500" dirty="0" err="1"/>
              <a:t>suppor</a:t>
            </a:r>
            <a:r>
              <a:rPr lang="en-US" sz="1500" dirty="0"/>
              <a:t> the fund was a big deal.</a:t>
            </a:r>
            <a:endParaRPr sz="1500" dirty="0"/>
          </a:p>
          <a:p>
            <a:pPr marL="0" lvl="0" indent="0" algn="l" rtl="0">
              <a:spcBef>
                <a:spcPts val="0"/>
              </a:spcBef>
              <a:spcAft>
                <a:spcPts val="0"/>
              </a:spcAft>
              <a:buNone/>
            </a:pPr>
            <a:endParaRPr dirty="0"/>
          </a:p>
        </p:txBody>
      </p:sp>
      <p:sp>
        <p:nvSpPr>
          <p:cNvPr id="271" name="Google Shape;271;g1564be4495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47a32d7fc2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highlight>
                  <a:srgbClr val="FFFF00"/>
                </a:highlight>
              </a:rPr>
              <a:t>VEVA </a:t>
            </a:r>
            <a:endParaRPr dirty="0">
              <a:highlight>
                <a:srgbClr val="FFFF00"/>
              </a:highlight>
            </a:endParaRPr>
          </a:p>
          <a:p>
            <a:pPr marL="0" lvl="0" indent="0" algn="l" rtl="0">
              <a:spcBef>
                <a:spcPts val="0"/>
              </a:spcBef>
              <a:spcAft>
                <a:spcPts val="0"/>
              </a:spcAft>
              <a:buNone/>
            </a:pPr>
            <a:endParaRPr dirty="0"/>
          </a:p>
          <a:p>
            <a:pPr marL="0" lvl="0" indent="0" algn="l" rtl="0">
              <a:spcBef>
                <a:spcPts val="0"/>
              </a:spcBef>
              <a:spcAft>
                <a:spcPts val="0"/>
              </a:spcAft>
              <a:buNone/>
            </a:pPr>
            <a:endParaRPr sz="110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277" name="Google Shape;277;g147a32d7fc2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4790a54f2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4790a54f2b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27000" lvl="0" indent="0" algn="l" rtl="0">
              <a:lnSpc>
                <a:spcPct val="80000"/>
              </a:lnSpc>
              <a:spcBef>
                <a:spcPts val="0"/>
              </a:spcBef>
              <a:spcAft>
                <a:spcPts val="0"/>
              </a:spcAft>
              <a:buClr>
                <a:schemeClr val="dk1"/>
              </a:buClr>
              <a:buSzPts val="1600"/>
              <a:buFontTx/>
              <a:buNone/>
            </a:pPr>
            <a:r>
              <a:rPr lang="en-US" sz="1600" dirty="0"/>
              <a:t>DORIS &amp; VEVA</a:t>
            </a:r>
          </a:p>
          <a:p>
            <a:pPr marL="127000" lvl="0" indent="0" algn="l" rtl="0">
              <a:lnSpc>
                <a:spcPct val="80000"/>
              </a:lnSpc>
              <a:spcBef>
                <a:spcPts val="0"/>
              </a:spcBef>
              <a:spcAft>
                <a:spcPts val="0"/>
              </a:spcAft>
              <a:buClr>
                <a:schemeClr val="dk1"/>
              </a:buClr>
              <a:buSzPts val="1600"/>
              <a:buFontTx/>
              <a:buNone/>
            </a:pPr>
            <a:endParaRPr lang="en-US" sz="1600" dirty="0"/>
          </a:p>
          <a:p>
            <a:pPr marL="127000" lvl="0" indent="0" algn="l" rtl="0">
              <a:lnSpc>
                <a:spcPct val="80000"/>
              </a:lnSpc>
              <a:spcBef>
                <a:spcPts val="0"/>
              </a:spcBef>
              <a:spcAft>
                <a:spcPts val="0"/>
              </a:spcAft>
              <a:buClr>
                <a:schemeClr val="dk1"/>
              </a:buClr>
              <a:buSzPts val="1600"/>
              <a:buFontTx/>
              <a:buNone/>
            </a:pPr>
            <a:r>
              <a:rPr lang="en-US" sz="1600" b="1" dirty="0"/>
              <a:t>Doris</a:t>
            </a:r>
            <a:r>
              <a:rPr lang="en-US" sz="1600" dirty="0"/>
              <a:t> - early outreach is crucial, involve the right people/organizations, vet their capacity/commitment level</a:t>
            </a:r>
            <a:br>
              <a:rPr lang="en-US" sz="1600" dirty="0"/>
            </a:br>
            <a:r>
              <a:rPr lang="en-US" sz="1600" b="1" dirty="0" err="1"/>
              <a:t>Veva</a:t>
            </a:r>
            <a:r>
              <a:rPr lang="en-US" sz="1600" dirty="0"/>
              <a:t> - explain to them how what they are advocating for directly affects and improves their lives.</a:t>
            </a:r>
            <a:endParaRPr sz="1600" dirty="0"/>
          </a:p>
          <a:p>
            <a:pPr marL="457200" lvl="0" indent="-330200" algn="l" rtl="0">
              <a:spcBef>
                <a:spcPts val="0"/>
              </a:spcBef>
              <a:spcAft>
                <a:spcPts val="0"/>
              </a:spcAft>
              <a:buSzPts val="1600"/>
              <a:buAutoNum type="arabicParenR"/>
            </a:pPr>
            <a:r>
              <a:rPr lang="en-US" sz="1600" dirty="0"/>
              <a:t>offer ample opportunities to have a voice: create own signs, write in own words on postcards to legislators, send emails and make calls to legislators</a:t>
            </a:r>
            <a:endParaRPr sz="1600" dirty="0"/>
          </a:p>
          <a:p>
            <a:pPr marL="0" lvl="0" indent="0" algn="l" rtl="0">
              <a:lnSpc>
                <a:spcPct val="80000"/>
              </a:lnSpc>
              <a:spcBef>
                <a:spcPts val="0"/>
              </a:spcBef>
              <a:spcAft>
                <a:spcPts val="0"/>
              </a:spcAft>
              <a:buNone/>
            </a:pPr>
            <a:r>
              <a:rPr lang="en-US" sz="1600" dirty="0"/>
              <a:t>Offer community events with food and fun activities, free t-shirts, free bus ride to the Capitol, all with potential press coverage, etc.</a:t>
            </a:r>
            <a:endParaRPr sz="1600" dirty="0"/>
          </a:p>
          <a:p>
            <a:pPr marL="457200" lvl="0" indent="-330200" algn="l" rtl="0">
              <a:lnSpc>
                <a:spcPct val="80000"/>
              </a:lnSpc>
              <a:spcBef>
                <a:spcPts val="0"/>
              </a:spcBef>
              <a:spcAft>
                <a:spcPts val="0"/>
              </a:spcAft>
              <a:buSzPts val="1600"/>
              <a:buAutoNum type="arabicParenR"/>
            </a:pPr>
            <a:r>
              <a:rPr lang="en-US" sz="1600" dirty="0"/>
              <a:t>contacts to get legislature to influence the Governor, don’t underestimate the power of your network, ask folks to research their connections</a:t>
            </a:r>
            <a:endParaRPr sz="1600" dirty="0"/>
          </a:p>
          <a:p>
            <a:pPr marL="457200" lvl="0" indent="-330200" algn="l" rtl="0">
              <a:lnSpc>
                <a:spcPct val="80000"/>
              </a:lnSpc>
              <a:spcBef>
                <a:spcPts val="0"/>
              </a:spcBef>
              <a:spcAft>
                <a:spcPts val="0"/>
              </a:spcAft>
              <a:buSzPts val="1600"/>
              <a:buAutoNum type="arabicParenR"/>
            </a:pPr>
            <a:r>
              <a:rPr lang="en-US" sz="1600" dirty="0"/>
              <a:t>This has been identified by the Governor as the main missing component of the HERJF campaign. We were advised by his office to tie campaign goals to metrics connected to issues that he is already committed to addressing. E.g. how will the funds create jobs.</a:t>
            </a:r>
            <a:endParaRPr sz="1600" dirty="0"/>
          </a:p>
          <a:p>
            <a:pPr marL="0" lvl="0" indent="0" algn="l" rtl="0">
              <a:lnSpc>
                <a:spcPct val="80000"/>
              </a:lnSpc>
              <a:spcBef>
                <a:spcPts val="0"/>
              </a:spcBef>
              <a:spcAft>
                <a:spcPts val="0"/>
              </a:spcAft>
              <a:buNone/>
            </a:pPr>
            <a:endParaRPr sz="1600" dirty="0"/>
          </a:p>
          <a:p>
            <a:pPr marL="0" lvl="0" indent="0" algn="l" rtl="0">
              <a:spcBef>
                <a:spcPts val="0"/>
              </a:spcBef>
              <a:spcAft>
                <a:spcPts val="0"/>
              </a:spcAft>
              <a:buNone/>
            </a:pPr>
            <a:endParaRPr sz="1600" dirty="0"/>
          </a:p>
        </p:txBody>
      </p:sp>
      <p:sp>
        <p:nvSpPr>
          <p:cNvPr id="284" name="Google Shape;284;g14790a54f2b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DORIS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hope of course to get it in the budget next year with even more innovative campaign strategies. </a:t>
            </a:r>
            <a:endParaRPr dirty="0"/>
          </a:p>
        </p:txBody>
      </p:sp>
      <p:sp>
        <p:nvSpPr>
          <p:cNvPr id="290" name="Google Shape;2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5840cd6d5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15840cd6d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685800" lvl="1" indent="-203200" algn="l" rtl="0">
              <a:lnSpc>
                <a:spcPct val="90000"/>
              </a:lnSpc>
              <a:spcBef>
                <a:spcPts val="1000"/>
              </a:spcBef>
              <a:spcAft>
                <a:spcPts val="0"/>
              </a:spcAft>
              <a:buClr>
                <a:schemeClr val="dk1"/>
              </a:buClr>
              <a:buSzPts val="1400"/>
              <a:buChar char="•"/>
            </a:pPr>
            <a:r>
              <a:rPr lang="en-US" sz="1400"/>
              <a:t>background, campaign goals &amp; efforts, co-sponsors, grassroots partners</a:t>
            </a:r>
            <a:endParaRPr sz="1400"/>
          </a:p>
          <a:p>
            <a:pPr marL="0" lvl="0" indent="0" algn="l" rtl="0">
              <a:spcBef>
                <a:spcPts val="0"/>
              </a:spcBef>
              <a:spcAft>
                <a:spcPts val="0"/>
              </a:spcAft>
              <a:buNone/>
            </a:pPr>
            <a:endParaRPr/>
          </a:p>
        </p:txBody>
      </p:sp>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t> Almost all </a:t>
            </a:r>
            <a:r>
              <a:rPr lang="en-US" sz="1400" dirty="0" err="1"/>
              <a:t>Bipoc</a:t>
            </a:r>
            <a:r>
              <a:rPr lang="en-US" sz="1400" dirty="0"/>
              <a:t> led organizations, support of 9 legislators, 200 organizations</a:t>
            </a:r>
            <a:endParaRPr sz="1400" dirty="0"/>
          </a:p>
        </p:txBody>
      </p:sp>
      <p:sp>
        <p:nvSpPr>
          <p:cNvPr id="118" name="Google Shape;1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15900" algn="l" rtl="0">
              <a:lnSpc>
                <a:spcPct val="115000"/>
              </a:lnSpc>
              <a:spcBef>
                <a:spcPts val="0"/>
              </a:spcBef>
              <a:spcAft>
                <a:spcPts val="0"/>
              </a:spcAft>
              <a:buClr>
                <a:schemeClr val="dk1"/>
              </a:buClr>
              <a:buSzPts val="1600"/>
              <a:buChar char="•"/>
            </a:pPr>
            <a:r>
              <a:rPr lang="en-US" sz="1600">
                <a:solidFill>
                  <a:srgbClr val="202124"/>
                </a:solidFill>
              </a:rPr>
              <a:t>This is an innovative fund. Typically funds go to government institution, e.g. departments of public health, </a:t>
            </a:r>
            <a:endParaRPr sz="1600">
              <a:solidFill>
                <a:srgbClr val="202124"/>
              </a:solidFill>
            </a:endParaRPr>
          </a:p>
        </p:txBody>
      </p:sp>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564be4495d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400">
              <a:solidFill>
                <a:srgbClr val="202124"/>
              </a:solidFill>
            </a:endParaRPr>
          </a:p>
          <a:p>
            <a:pPr marL="685800" lvl="0" indent="-203200" algn="l" rtl="0">
              <a:lnSpc>
                <a:spcPct val="115000"/>
              </a:lnSpc>
              <a:spcBef>
                <a:spcPts val="0"/>
              </a:spcBef>
              <a:spcAft>
                <a:spcPts val="0"/>
              </a:spcAft>
              <a:buClr>
                <a:schemeClr val="dk1"/>
              </a:buClr>
              <a:buSzPts val="1400"/>
              <a:buChar char="•"/>
            </a:pPr>
            <a:r>
              <a:rPr lang="en-US" sz="1400" b="1">
                <a:solidFill>
                  <a:srgbClr val="202124"/>
                </a:solidFill>
                <a:highlight>
                  <a:srgbClr val="FFF2CC"/>
                </a:highlight>
              </a:rPr>
              <a:t>VEVA - speak to this slide</a:t>
            </a:r>
            <a:endParaRPr sz="1400" b="1">
              <a:solidFill>
                <a:srgbClr val="202124"/>
              </a:solidFill>
              <a:highlight>
                <a:srgbClr val="FFF2CC"/>
              </a:highlight>
            </a:endParaRPr>
          </a:p>
        </p:txBody>
      </p:sp>
      <p:sp>
        <p:nvSpPr>
          <p:cNvPr id="133" name="Google Shape;133;g1564be4495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564be4495d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br>
              <a:rPr lang="en-US" sz="1400">
                <a:solidFill>
                  <a:srgbClr val="202124"/>
                </a:solidFill>
              </a:rPr>
            </a:br>
            <a:r>
              <a:rPr lang="en-US" sz="1400">
                <a:solidFill>
                  <a:srgbClr val="202124"/>
                </a:solidFill>
                <a:highlight>
                  <a:srgbClr val="FFF2CC"/>
                </a:highlight>
              </a:rPr>
              <a:t>VEVA - speak to this slide</a:t>
            </a:r>
            <a:endParaRPr>
              <a:highlight>
                <a:srgbClr val="FFF2CC"/>
              </a:highlight>
            </a:endParaRPr>
          </a:p>
        </p:txBody>
      </p:sp>
      <p:sp>
        <p:nvSpPr>
          <p:cNvPr id="140" name="Google Shape;140;g1564be4495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600">
              <a:solidFill>
                <a:srgbClr val="202124"/>
              </a:solidFill>
            </a:endParaRPr>
          </a:p>
          <a:p>
            <a:pPr marL="0" lvl="0" indent="0" algn="l" rtl="0">
              <a:spcBef>
                <a:spcPts val="0"/>
              </a:spcBef>
              <a:spcAft>
                <a:spcPts val="0"/>
              </a:spcAft>
              <a:buNone/>
            </a:pPr>
            <a:endParaRPr/>
          </a:p>
        </p:txBody>
      </p:sp>
      <p:sp>
        <p:nvSpPr>
          <p:cNvPr id="147" name="Google Shape;1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55af8690c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dirty="0"/>
              <a:t>DORIS</a:t>
            </a:r>
          </a:p>
          <a:p>
            <a:pPr marL="0" lvl="0" indent="0" algn="l" rtl="0">
              <a:spcBef>
                <a:spcPts val="0"/>
              </a:spcBef>
              <a:spcAft>
                <a:spcPts val="0"/>
              </a:spcAft>
              <a:buNone/>
            </a:pPr>
            <a:r>
              <a:rPr lang="en-US" sz="1600" dirty="0"/>
              <a:t>In the first year a social media campaign and lobbyist trying to put pressure on some legislators. Show grassroots support, create pressure by having the governor and legislators hear directly from the people who are mostly affected by health and racial </a:t>
            </a:r>
            <a:r>
              <a:rPr lang="en-US" sz="1600" dirty="0" err="1"/>
              <a:t>inequities..Getting</a:t>
            </a:r>
            <a:r>
              <a:rPr lang="en-US" sz="1600" dirty="0"/>
              <a:t> grassroots organization involved was THE crucial link for us to run a successful campaign…With their help we decided to stage rallies in several cities across the state that served as an educational platform and photo opportunity for our social media campaigns.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br>
              <a:rPr lang="en-US" sz="1600" dirty="0"/>
            </a:br>
            <a:endParaRPr sz="1600" dirty="0"/>
          </a:p>
          <a:p>
            <a:pPr marL="0" lvl="0" indent="0" algn="l" rtl="0">
              <a:spcBef>
                <a:spcPts val="0"/>
              </a:spcBef>
              <a:spcAft>
                <a:spcPts val="0"/>
              </a:spcAft>
              <a:buNone/>
            </a:pPr>
            <a:r>
              <a:rPr lang="en-US" sz="1600" dirty="0"/>
              <a:t>engaged lobbyists to work the halls of the capital, asking leaders of the legislature and the governor directly  for support and we took out an ad in the Sacramento Bee.</a:t>
            </a:r>
            <a:br>
              <a:rPr lang="en-US" sz="1600" dirty="0"/>
            </a:br>
            <a:r>
              <a:rPr lang="en-US" sz="1600" dirty="0"/>
              <a:t> </a:t>
            </a:r>
            <a:endParaRPr sz="1600" dirty="0"/>
          </a:p>
          <a:p>
            <a:pPr marL="0" lvl="0" indent="0" algn="l" rtl="0">
              <a:spcBef>
                <a:spcPts val="0"/>
              </a:spcBef>
              <a:spcAft>
                <a:spcPts val="0"/>
              </a:spcAft>
              <a:buNone/>
            </a:pPr>
            <a:r>
              <a:rPr lang="en-US" sz="1600" dirty="0"/>
              <a:t>https://</a:t>
            </a:r>
            <a:r>
              <a:rPr lang="en-US" sz="1600" dirty="0" err="1"/>
              <a:t>www.eastcountymagazine.org</a:t>
            </a:r>
            <a:r>
              <a:rPr lang="en-US" sz="1600" dirty="0"/>
              <a:t>/advancing-healthy-communities-california-health-equity-and-racial-justice-fund-will-help-underserved</a:t>
            </a:r>
            <a:endParaRPr sz="1600" dirty="0"/>
          </a:p>
          <a:p>
            <a:pPr marL="0" lvl="0" indent="0" algn="l" rtl="0">
              <a:spcBef>
                <a:spcPts val="0"/>
              </a:spcBef>
              <a:spcAft>
                <a:spcPts val="0"/>
              </a:spcAft>
              <a:buNone/>
            </a:pPr>
            <a:endParaRPr sz="1600" dirty="0"/>
          </a:p>
        </p:txBody>
      </p:sp>
      <p:sp>
        <p:nvSpPr>
          <p:cNvPr id="155" name="Google Shape;155;g155af8690c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F1911-B833-B68C-AEAE-7CCADBF07F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90FF00-3885-61A4-EC80-643989BC0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74B0CF-DC38-ABE4-23DD-7B016EF6C3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5BDDF0-A64E-32C2-EC40-46E780CF2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5029E-B026-6F2F-EA20-E5079AAF981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5609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B291-9AC3-E905-7FA1-2EB5243661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80213-47A5-B3F1-66EA-CEF267C5CC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7B1AD-393A-66D5-8D63-A2CB64F13B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FA3832-3350-B67A-7E0D-639F93AAE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EB14-5B63-191B-677B-02A7BF8B66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4065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19D871-9F04-9880-676F-30D1CFD122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C59283-94A8-7CC8-34AE-665122D65E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DFFF1-0BA5-0470-012E-C38571562D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8181DD-7919-1129-7FE7-DB872616C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C7CB5-B462-58E0-29EA-1A39B62270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776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0B9C-CED5-473E-C288-1C022CB84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44141-0500-7F9F-65E6-E2A3C55333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82886-5775-07A8-F288-A0C382DCEBA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39BDF7A-E261-0847-A9CF-F4849CDDD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B365D-3537-5943-FB93-C68B8C8CB6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212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73D3-EF04-467D-A49F-F74C7DE85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C5B99-244F-56D0-8F35-3611FABAD0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A1486-7F06-75DF-5EA1-6A4160A0BB7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002911-F84A-BF83-AD21-2343D4D64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5570B-CCA0-8DBB-57A0-E514EF05F0D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59842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22A3-5113-F5FD-355A-C9BFAA5DF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34DD1-FBE7-6935-A5FC-4A8587346C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C8A3FE-C84F-5A31-0DC0-05373E4E8A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BFEE8-7FC6-2C14-6D9D-AD1F0B5539C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BAABFD8-F471-0B4F-84F4-269B4CAE6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3D9CC-09F8-3D35-E403-B85EDE6A6BA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6632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6A7C-A0DA-AA2B-74A6-DF0DD0FBC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1B9DDF-30F3-528B-4AA6-BD8E74E97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8DB37-4204-7946-44B6-2E14A86AD3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55D30A-C762-8982-AD0C-7C40C189EB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7BBFA-8517-4A13-89F3-E263F06AB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146A-9BE3-0080-1346-58469617D08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92E22A9-A158-7D04-E218-2C9118C2A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5ECBF6-0781-1C94-79E5-7FEE09F076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0349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7844-4D03-A45A-9FBF-45FE886AA7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FC47AF-392F-D775-D7AB-E8DFE0AAE5C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094B39E-4AA4-5833-ED8E-6D3911560D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03F145-B56B-0F72-DA37-363FD02CD11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90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C6FA4-F5FB-4347-CC75-E4A830FEAEF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105EEF5-E597-7E02-1790-D09E0AA394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455C29-FC58-95BF-EC2F-DEDD8CDB79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233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E129-A734-456B-EAE2-9367D125D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C85037-8EC9-EBCC-5041-5D879A6EEA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39D910-0489-47CB-8EF1-0164E32DB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E8737-D7F5-1FAB-0590-3D503C2FE7E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53DC404-4453-1BEC-7A3D-2A1D3DADE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DE681-B431-179E-3465-CF3840E9A55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102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D036-2C56-3A50-8358-16F4543F6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8B7107-FE4D-0657-EBFF-36DA6B1534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04E55C-4927-0B2F-0A0E-68A955576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2B9821-B8F9-332B-FCB0-CB0A23694B8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E35F4C9-B2CF-4594-033D-25EB5817BE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51A7A4-7FD6-C4F5-7F57-116A32DD1F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37784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0">
              <a:srgbClr val="FFFFFF"/>
            </a:gs>
            <a:gs pos="0">
              <a:srgbClr val="B6D5A2"/>
            </a:gs>
            <a:gs pos="100000">
              <a:srgbClr val="AACE91"/>
            </a:gs>
            <a:gs pos="100000">
              <a:schemeClr val="accent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04CC2F-0405-8340-F143-E41EE0E36B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75C297-FFAC-47EC-596D-74EEAF946C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723DF-D443-0D50-43D6-91A9364E1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357A3AC-480F-3F2A-FDD6-8A7EAE5BE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7DE6FC-9460-1107-8349-8E3E6FEE5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2110524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www.herjfund.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herfjund.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dropbox.com/sh/ghx64civjist185/AAD2JQQrGTEK7L8OY1BQXpDEa/Tool%20Kit%20for%20Advocates?dl=0&amp;preview=Tool+Kit_HERJF_12.8.21.pdf&amp;subfolder_nav_tracking=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drive/folders/1b1EoyBMwaZwMpKxC6e4Fw4NMPqRS1UDJ"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share.descript.com/view/xgzgdUMjav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hyperlink" Target="https://www.fresnobee.com/vida-en-el-valle/noticias/article260668642.html?fbclid=IwAR1WzZrwXQAflkVcvAG2w4-cgfuzdd2dQQ8b8oge6Hdj_U6Iey6aKLQLJe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2irGtzfxuz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hyperlink" Target="https://www.abc10.com/article/news/community/race-and-culture/a-renewed-push-for-california-health-equity-racial-justice-fund/103-5e9ea2cc-83b9-41ce-abbb-741da5d92cf0" TargetMode="External"/><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univision.com/local/sacramento-kuvs/organizaciones-piden-fondos-al-gobernador-de-california-para-ayuda-social-video"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ZRB9DrvPchmV3qQ_MJk8rMYI5fKAyNQGaKqZw11Mntg/edi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herjfund.org/wp-content/uploads/2022/05/Network-of-Support_Health-Equity-Racial-Justice-Fund_4.30.22.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 descr="A group of people walking around a park with trees and buildings in the background&#10;&#10;Description automatically generated with low confidence"/>
          <p:cNvPicPr preferRelativeResize="0"/>
          <p:nvPr/>
        </p:nvPicPr>
        <p:blipFill rotWithShape="1">
          <a:blip r:embed="rId3">
            <a:alphaModFix/>
          </a:blip>
          <a:srcRect/>
          <a:stretch/>
        </p:blipFill>
        <p:spPr>
          <a:xfrm>
            <a:off x="1041862" y="32671"/>
            <a:ext cx="10108276" cy="6792658"/>
          </a:xfrm>
          <a:prstGeom prst="rect">
            <a:avLst/>
          </a:prstGeom>
          <a:noFill/>
          <a:ln>
            <a:noFill/>
          </a:ln>
        </p:spPr>
      </p:pic>
      <p:sp>
        <p:nvSpPr>
          <p:cNvPr id="97" name="Google Shape;97;p1"/>
          <p:cNvSpPr txBox="1">
            <a:spLocks noGrp="1"/>
          </p:cNvSpPr>
          <p:nvPr>
            <p:ph type="ctrTitle"/>
          </p:nvPr>
        </p:nvSpPr>
        <p:spPr>
          <a:xfrm>
            <a:off x="0" y="1210625"/>
            <a:ext cx="12192000" cy="1572900"/>
          </a:xfrm>
          <a:prstGeom prst="rect">
            <a:avLst/>
          </a:prstGeom>
          <a:gradFill>
            <a:gsLst>
              <a:gs pos="0">
                <a:srgbClr val="FFFFFF"/>
              </a:gs>
              <a:gs pos="43000">
                <a:srgbClr val="FFFFFF"/>
              </a:gs>
              <a:gs pos="100000">
                <a:srgbClr val="B6D5A2"/>
              </a:gs>
              <a:gs pos="83000">
                <a:srgbClr val="AACE91"/>
              </a:gs>
              <a:gs pos="100000">
                <a:schemeClr val="accent6"/>
              </a:gs>
            </a:gsLst>
            <a:path path="circle">
              <a:fillToRect l="50000" t="50000" r="50000" b="50000"/>
            </a:path>
            <a:tileRect/>
          </a:grad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5400"/>
              <a:buFont typeface="Calibri"/>
              <a:buNone/>
            </a:pPr>
            <a:r>
              <a:rPr lang="en-US" sz="4700" b="1" dirty="0">
                <a:solidFill>
                  <a:srgbClr val="D17A1E"/>
                </a:solidFill>
              </a:rPr>
              <a:t>Advocating for a Healthy &amp; </a:t>
            </a:r>
            <a:br>
              <a:rPr lang="en-US" sz="4700" b="1" dirty="0">
                <a:solidFill>
                  <a:srgbClr val="D17A1E"/>
                </a:solidFill>
              </a:rPr>
            </a:br>
            <a:r>
              <a:rPr lang="en-US" sz="4700" b="1" dirty="0">
                <a:solidFill>
                  <a:srgbClr val="D17A1E"/>
                </a:solidFill>
              </a:rPr>
              <a:t>Racially Just California</a:t>
            </a:r>
            <a:endParaRPr sz="3300" b="1" dirty="0">
              <a:solidFill>
                <a:srgbClr val="D17A1E"/>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53caf09753_0_1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HE&amp;RJ Fund: ROC’s Grassroots Partners</a:t>
            </a:r>
            <a:endParaRPr/>
          </a:p>
        </p:txBody>
      </p:sp>
      <p:sp>
        <p:nvSpPr>
          <p:cNvPr id="164" name="Google Shape;164;g153caf09753_0_1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lvl="0" indent="-260350" algn="l" rtl="0">
              <a:lnSpc>
                <a:spcPct val="80000"/>
              </a:lnSpc>
              <a:spcBef>
                <a:spcPts val="1000"/>
              </a:spcBef>
              <a:spcAft>
                <a:spcPts val="0"/>
              </a:spcAft>
              <a:buClr>
                <a:schemeClr val="dk1"/>
              </a:buClr>
              <a:buSzPts val="2350"/>
              <a:buChar char="•"/>
            </a:pPr>
            <a:r>
              <a:rPr lang="en-US" sz="2850"/>
              <a:t>Cultiva La Salud, Fresno</a:t>
            </a:r>
            <a:endParaRPr sz="2850"/>
          </a:p>
          <a:p>
            <a:pPr marL="228600" lvl="0" indent="-260350" algn="l" rtl="0">
              <a:lnSpc>
                <a:spcPct val="80000"/>
              </a:lnSpc>
              <a:spcBef>
                <a:spcPts val="1000"/>
              </a:spcBef>
              <a:spcAft>
                <a:spcPts val="0"/>
              </a:spcAft>
              <a:buClr>
                <a:schemeClr val="dk1"/>
              </a:buClr>
              <a:buSzPts val="2350"/>
              <a:buChar char="•"/>
            </a:pPr>
            <a:r>
              <a:rPr lang="en-US" sz="2850"/>
              <a:t>United Parents and Students, LA</a:t>
            </a:r>
            <a:endParaRPr sz="2850"/>
          </a:p>
          <a:p>
            <a:pPr marL="228600" lvl="0" indent="-292100" algn="l" rtl="0">
              <a:lnSpc>
                <a:spcPct val="80000"/>
              </a:lnSpc>
              <a:spcBef>
                <a:spcPts val="1000"/>
              </a:spcBef>
              <a:spcAft>
                <a:spcPts val="0"/>
              </a:spcAft>
              <a:buSzPts val="2850"/>
              <a:buChar char="•"/>
            </a:pPr>
            <a:r>
              <a:rPr lang="en-US" sz="2850"/>
              <a:t>Seeds of Hope, LA</a:t>
            </a:r>
            <a:endParaRPr sz="2850"/>
          </a:p>
          <a:p>
            <a:pPr marL="228600" lvl="0" indent="0" algn="l" rtl="0">
              <a:lnSpc>
                <a:spcPct val="80000"/>
              </a:lnSpc>
              <a:spcBef>
                <a:spcPts val="1000"/>
              </a:spcBef>
              <a:spcAft>
                <a:spcPts val="0"/>
              </a:spcAft>
              <a:buNone/>
            </a:pPr>
            <a:endParaRPr sz="2850"/>
          </a:p>
        </p:txBody>
      </p:sp>
      <p:pic>
        <p:nvPicPr>
          <p:cNvPr id="165" name="Google Shape;165;g153caf09753_0_16"/>
          <p:cNvPicPr preferRelativeResize="0"/>
          <p:nvPr/>
        </p:nvPicPr>
        <p:blipFill>
          <a:blip r:embed="rId3">
            <a:alphaModFix/>
          </a:blip>
          <a:stretch>
            <a:fillRect/>
          </a:stretch>
        </p:blipFill>
        <p:spPr>
          <a:xfrm>
            <a:off x="838201" y="3713475"/>
            <a:ext cx="3968325" cy="2083375"/>
          </a:xfrm>
          <a:prstGeom prst="rect">
            <a:avLst/>
          </a:prstGeom>
          <a:noFill/>
          <a:ln>
            <a:noFill/>
          </a:ln>
        </p:spPr>
      </p:pic>
      <p:pic>
        <p:nvPicPr>
          <p:cNvPr id="166" name="Google Shape;166;g153caf09753_0_16"/>
          <p:cNvPicPr preferRelativeResize="0"/>
          <p:nvPr/>
        </p:nvPicPr>
        <p:blipFill>
          <a:blip r:embed="rId4">
            <a:alphaModFix/>
          </a:blip>
          <a:stretch>
            <a:fillRect/>
          </a:stretch>
        </p:blipFill>
        <p:spPr>
          <a:xfrm>
            <a:off x="5439825" y="3178700"/>
            <a:ext cx="2659974" cy="2659976"/>
          </a:xfrm>
          <a:prstGeom prst="rect">
            <a:avLst/>
          </a:prstGeom>
          <a:noFill/>
          <a:ln>
            <a:noFill/>
          </a:ln>
        </p:spPr>
      </p:pic>
      <p:pic>
        <p:nvPicPr>
          <p:cNvPr id="167" name="Google Shape;167;g153caf09753_0_16"/>
          <p:cNvPicPr preferRelativeResize="0"/>
          <p:nvPr/>
        </p:nvPicPr>
        <p:blipFill>
          <a:blip r:embed="rId5">
            <a:alphaModFix/>
          </a:blip>
          <a:stretch>
            <a:fillRect/>
          </a:stretch>
        </p:blipFill>
        <p:spPr>
          <a:xfrm>
            <a:off x="8829200" y="3296074"/>
            <a:ext cx="2524825" cy="2542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Communication Strategies</a:t>
            </a:r>
            <a:endParaRPr dirty="0"/>
          </a:p>
        </p:txBody>
      </p:sp>
      <p:sp>
        <p:nvSpPr>
          <p:cNvPr id="173" name="Google Shape;173;p9"/>
          <p:cNvSpPr txBox="1">
            <a:spLocks noGrp="1"/>
          </p:cNvSpPr>
          <p:nvPr>
            <p:ph idx="1"/>
          </p:nvPr>
        </p:nvSpPr>
        <p:spPr>
          <a:xfrm>
            <a:off x="838200" y="1508401"/>
            <a:ext cx="10515600" cy="466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a:t>Create </a:t>
            </a:r>
            <a:endParaRPr dirty="0"/>
          </a:p>
          <a:p>
            <a:pPr marL="0" lvl="0" indent="0" algn="l" rtl="0">
              <a:lnSpc>
                <a:spcPct val="90000"/>
              </a:lnSpc>
              <a:spcBef>
                <a:spcPts val="0"/>
              </a:spcBef>
              <a:spcAft>
                <a:spcPts val="0"/>
              </a:spcAft>
              <a:buNone/>
            </a:pPr>
            <a:r>
              <a:rPr lang="en-US" dirty="0"/>
              <a:t>message </a:t>
            </a:r>
            <a:endParaRPr dirty="0"/>
          </a:p>
          <a:p>
            <a:pPr marL="0" lvl="0" indent="0" algn="l" rtl="0">
              <a:lnSpc>
                <a:spcPct val="90000"/>
              </a:lnSpc>
              <a:spcBef>
                <a:spcPts val="0"/>
              </a:spcBef>
              <a:spcAft>
                <a:spcPts val="0"/>
              </a:spcAft>
              <a:buNone/>
            </a:pPr>
            <a:r>
              <a:rPr lang="en-US" dirty="0"/>
              <a:t>platform</a:t>
            </a:r>
            <a:endParaRPr dirty="0"/>
          </a:p>
          <a:p>
            <a:pPr marL="0" lvl="0" indent="0" algn="l" rtl="0">
              <a:lnSpc>
                <a:spcPct val="90000"/>
              </a:lnSpc>
              <a:spcBef>
                <a:spcPts val="0"/>
              </a:spcBef>
              <a:spcAft>
                <a:spcPts val="0"/>
              </a:spcAft>
              <a:buNone/>
            </a:pPr>
            <a:r>
              <a:rPr lang="en-US" b="1" dirty="0"/>
              <a:t> </a:t>
            </a:r>
            <a:endParaRPr b="1" dirty="0"/>
          </a:p>
          <a:p>
            <a:pPr marL="0" lvl="0" indent="0" algn="l" rtl="0">
              <a:lnSpc>
                <a:spcPct val="90000"/>
              </a:lnSpc>
              <a:spcBef>
                <a:spcPts val="0"/>
              </a:spcBef>
              <a:spcAft>
                <a:spcPts val="0"/>
              </a:spcAft>
              <a:buNone/>
            </a:pPr>
            <a:r>
              <a:rPr lang="en-US" b="1" u="sng" dirty="0">
                <a:solidFill>
                  <a:schemeClr val="hlink"/>
                </a:solidFill>
                <a:hlinkClick r:id="rId3"/>
              </a:rPr>
              <a:t>herjfund.org</a:t>
            </a:r>
            <a:endParaRPr b="1"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1000"/>
              </a:spcBef>
              <a:spcAft>
                <a:spcPts val="0"/>
              </a:spcAft>
              <a:buNone/>
            </a:pPr>
            <a:endParaRPr dirty="0"/>
          </a:p>
        </p:txBody>
      </p:sp>
      <p:pic>
        <p:nvPicPr>
          <p:cNvPr id="174" name="Google Shape;174;p9" descr="Graphical user interface&#10;&#10;Description automatically generated">
            <a:hlinkClick r:id="rId4"/>
          </p:cNvPr>
          <p:cNvPicPr preferRelativeResize="0">
            <a:picLocks noGrp="1"/>
          </p:cNvPicPr>
          <p:nvPr>
            <p:ph type="body" idx="4294967295"/>
          </p:nvPr>
        </p:nvPicPr>
        <p:blipFill rotWithShape="1">
          <a:blip r:embed="rId5">
            <a:alphaModFix/>
          </a:blip>
          <a:srcRect/>
          <a:stretch/>
        </p:blipFill>
        <p:spPr>
          <a:xfrm>
            <a:off x="3792538" y="1395570"/>
            <a:ext cx="8027987" cy="48942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5157964d75_0_8"/>
          <p:cNvSpPr txBox="1">
            <a:spLocks noGrp="1"/>
          </p:cNvSpPr>
          <p:nvPr>
            <p:ph type="title"/>
          </p:nvPr>
        </p:nvSpPr>
        <p:spPr>
          <a:xfrm>
            <a:off x="838200" y="365125"/>
            <a:ext cx="580548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4400" dirty="0"/>
              <a:t>Invite advocates to </a:t>
            </a:r>
            <a:br>
              <a:rPr lang="en-US" sz="4400" dirty="0"/>
            </a:br>
            <a:r>
              <a:rPr lang="en-US" sz="4400" dirty="0"/>
              <a:t>take action!</a:t>
            </a:r>
          </a:p>
        </p:txBody>
      </p:sp>
      <p:sp>
        <p:nvSpPr>
          <p:cNvPr id="180" name="Google Shape;180;g15157964d75_0_8"/>
          <p:cNvSpPr txBox="1">
            <a:spLocks noGrp="1"/>
          </p:cNvSpPr>
          <p:nvPr>
            <p:ph idx="1"/>
          </p:nvPr>
        </p:nvSpPr>
        <p:spPr>
          <a:xfrm>
            <a:off x="838200" y="1690825"/>
            <a:ext cx="6196200" cy="448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1200" dirty="0"/>
          </a:p>
          <a:p>
            <a:pPr marL="457200" indent="-342900">
              <a:spcBef>
                <a:spcPts val="0"/>
              </a:spcBef>
              <a:buSzPts val="1800"/>
            </a:pPr>
            <a:r>
              <a:rPr lang="en-US" sz="2200" dirty="0"/>
              <a:t>Provide </a:t>
            </a:r>
            <a:r>
              <a:rPr lang="en-US" sz="2200" u="sng" dirty="0">
                <a:solidFill>
                  <a:schemeClr val="hlink"/>
                </a:solidFill>
                <a:hlinkClick r:id="rId3"/>
              </a:rPr>
              <a:t>Social Media Toolkit</a:t>
            </a:r>
            <a:r>
              <a:rPr lang="en-US" sz="2200" dirty="0"/>
              <a:t> in English AND Spanish</a:t>
            </a:r>
            <a:br>
              <a:rPr lang="en-US" sz="2200" dirty="0"/>
            </a:br>
            <a:endParaRPr lang="en-US" sz="2200" dirty="0"/>
          </a:p>
          <a:p>
            <a:pPr marL="457200" lvl="0" indent="-342900" algn="l" rtl="0">
              <a:lnSpc>
                <a:spcPct val="90000"/>
              </a:lnSpc>
              <a:spcBef>
                <a:spcPts val="0"/>
              </a:spcBef>
              <a:spcAft>
                <a:spcPts val="0"/>
              </a:spcAft>
              <a:buSzPts val="1800"/>
              <a:buChar char="•"/>
            </a:pPr>
            <a:r>
              <a:rPr lang="en-US" sz="2200" dirty="0"/>
              <a:t>Invite advocates to write emails, make calls, spread the word on social media</a:t>
            </a:r>
            <a:endParaRPr sz="2200" dirty="0"/>
          </a:p>
          <a:p>
            <a:pPr marL="0" lvl="0" indent="0" algn="l" rtl="0">
              <a:lnSpc>
                <a:spcPct val="90000"/>
              </a:lnSpc>
              <a:spcBef>
                <a:spcPts val="1000"/>
              </a:spcBef>
              <a:spcAft>
                <a:spcPts val="0"/>
              </a:spcAft>
              <a:buNone/>
            </a:pPr>
            <a:endParaRPr sz="2151" dirty="0"/>
          </a:p>
        </p:txBody>
      </p:sp>
      <p:pic>
        <p:nvPicPr>
          <p:cNvPr id="181" name="Google Shape;181;g15157964d75_0_8"/>
          <p:cNvPicPr preferRelativeResize="0"/>
          <p:nvPr/>
        </p:nvPicPr>
        <p:blipFill>
          <a:blip r:embed="rId4">
            <a:alphaModFix/>
          </a:blip>
          <a:stretch>
            <a:fillRect/>
          </a:stretch>
        </p:blipFill>
        <p:spPr>
          <a:xfrm>
            <a:off x="7246075" y="238300"/>
            <a:ext cx="4838946" cy="6510799"/>
          </a:xfrm>
          <a:prstGeom prst="rect">
            <a:avLst/>
          </a:prstGeom>
          <a:noFill/>
          <a:ln>
            <a:noFill/>
          </a:ln>
        </p:spPr>
      </p:pic>
      <p:pic>
        <p:nvPicPr>
          <p:cNvPr id="182" name="Google Shape;182;g15157964d75_0_8" descr="A group of women sitting on a couch&#10;&#10;Description automatically generated with medium confidence"/>
          <p:cNvPicPr preferRelativeResize="0"/>
          <p:nvPr/>
        </p:nvPicPr>
        <p:blipFill rotWithShape="1">
          <a:blip r:embed="rId5">
            <a:alphaModFix/>
          </a:blip>
          <a:srcRect/>
          <a:stretch/>
        </p:blipFill>
        <p:spPr>
          <a:xfrm>
            <a:off x="626526" y="3829050"/>
            <a:ext cx="3031676" cy="2920051"/>
          </a:xfrm>
          <a:prstGeom prst="rect">
            <a:avLst/>
          </a:prstGeom>
          <a:noFill/>
          <a:ln>
            <a:noFill/>
          </a:ln>
        </p:spPr>
      </p:pic>
      <p:pic>
        <p:nvPicPr>
          <p:cNvPr id="183" name="Google Shape;183;g15157964d75_0_8"/>
          <p:cNvPicPr preferRelativeResize="0"/>
          <p:nvPr/>
        </p:nvPicPr>
        <p:blipFill>
          <a:blip r:embed="rId6">
            <a:alphaModFix/>
          </a:blip>
          <a:stretch>
            <a:fillRect/>
          </a:stretch>
        </p:blipFill>
        <p:spPr>
          <a:xfrm>
            <a:off x="4063400" y="3829051"/>
            <a:ext cx="2971000" cy="2920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g14548a79f8c_0_0"/>
          <p:cNvSpPr txBox="1">
            <a:spLocks noGrp="1"/>
          </p:cNvSpPr>
          <p:nvPr>
            <p:ph idx="1"/>
          </p:nvPr>
        </p:nvSpPr>
        <p:spPr>
          <a:xfrm>
            <a:off x="838200" y="951400"/>
            <a:ext cx="10515600" cy="5784650"/>
          </a:xfrm>
          <a:prstGeom prst="rect">
            <a:avLst/>
          </a:prstGeom>
          <a:noFill/>
          <a:ln>
            <a:noFill/>
          </a:ln>
        </p:spPr>
        <p:txBody>
          <a:bodyPr spcFirstLastPara="1" wrap="square" lIns="91425" tIns="45700" rIns="91425" bIns="45700" anchor="t" anchorCtr="0">
            <a:noAutofit/>
          </a:bodyPr>
          <a:lstStyle/>
          <a:p>
            <a:pPr marL="228600" lvl="0" indent="-222884" algn="l" rtl="0">
              <a:lnSpc>
                <a:spcPct val="100000"/>
              </a:lnSpc>
              <a:spcBef>
                <a:spcPts val="1000"/>
              </a:spcBef>
              <a:spcAft>
                <a:spcPts val="0"/>
              </a:spcAft>
              <a:buClr>
                <a:schemeClr val="dk1"/>
              </a:buClr>
              <a:buSzPts val="2500"/>
              <a:buChar char="•"/>
            </a:pPr>
            <a:r>
              <a:rPr lang="en-US" sz="2500" dirty="0"/>
              <a:t>Conduct </a:t>
            </a:r>
            <a:r>
              <a:rPr lang="en-US" sz="2500" b="1" dirty="0"/>
              <a:t>weekly meetings</a:t>
            </a:r>
            <a:r>
              <a:rPr lang="en-US" sz="2500" dirty="0"/>
              <a:t> with </a:t>
            </a:r>
            <a:br>
              <a:rPr lang="en-US" sz="2500" dirty="0"/>
            </a:br>
            <a:r>
              <a:rPr lang="en-US" sz="2500" dirty="0"/>
              <a:t>co-sponsors re approach and </a:t>
            </a:r>
            <a:br>
              <a:rPr lang="en-US" sz="2500" dirty="0"/>
            </a:br>
            <a:r>
              <a:rPr lang="en-US" sz="2500" dirty="0"/>
              <a:t>communication strategies </a:t>
            </a:r>
            <a:endParaRPr sz="2500" dirty="0"/>
          </a:p>
          <a:p>
            <a:pPr marL="228600" lvl="0" indent="-222884" algn="l" rtl="0">
              <a:lnSpc>
                <a:spcPct val="100000"/>
              </a:lnSpc>
              <a:spcBef>
                <a:spcPts val="1000"/>
              </a:spcBef>
              <a:spcAft>
                <a:spcPts val="0"/>
              </a:spcAft>
              <a:buSzPts val="2500"/>
              <a:buChar char="•"/>
            </a:pPr>
            <a:r>
              <a:rPr lang="en-US" sz="2500" b="1" dirty="0"/>
              <a:t>Monthly </a:t>
            </a:r>
            <a:r>
              <a:rPr lang="en-US" sz="2500" dirty="0"/>
              <a:t>All Network Calls for </a:t>
            </a:r>
            <a:br>
              <a:rPr lang="en-US" sz="2500" dirty="0"/>
            </a:br>
            <a:r>
              <a:rPr lang="en-US" sz="2500" dirty="0"/>
              <a:t>Updates</a:t>
            </a:r>
            <a:endParaRPr sz="2500" dirty="0"/>
          </a:p>
          <a:p>
            <a:pPr marL="228600" lvl="0" indent="-222884" algn="l" rtl="0">
              <a:lnSpc>
                <a:spcPct val="100000"/>
              </a:lnSpc>
              <a:spcBef>
                <a:spcPts val="1000"/>
              </a:spcBef>
              <a:spcAft>
                <a:spcPts val="0"/>
              </a:spcAft>
              <a:buClr>
                <a:schemeClr val="dk1"/>
              </a:buClr>
              <a:buSzPts val="2500"/>
              <a:buChar char="•"/>
            </a:pPr>
            <a:r>
              <a:rPr lang="en-US" sz="2500" dirty="0"/>
              <a:t>Offer </a:t>
            </a:r>
            <a:r>
              <a:rPr lang="en-US" sz="2500" b="1" dirty="0"/>
              <a:t>onboarding events</a:t>
            </a:r>
            <a:r>
              <a:rPr lang="en-US" sz="2500" dirty="0"/>
              <a:t> for </a:t>
            </a:r>
            <a:br>
              <a:rPr lang="en-US" sz="2500" dirty="0"/>
            </a:br>
            <a:r>
              <a:rPr lang="en-US" sz="2500" dirty="0"/>
              <a:t>grassroots partner organizations</a:t>
            </a:r>
            <a:endParaRPr sz="2500" dirty="0"/>
          </a:p>
          <a:p>
            <a:pPr marL="228600" lvl="0" indent="-222884" algn="l" rtl="0">
              <a:lnSpc>
                <a:spcPct val="100000"/>
              </a:lnSpc>
              <a:spcBef>
                <a:spcPts val="1000"/>
              </a:spcBef>
              <a:spcAft>
                <a:spcPts val="0"/>
              </a:spcAft>
              <a:buClr>
                <a:schemeClr val="dk1"/>
              </a:buClr>
              <a:buSzPts val="2500"/>
              <a:buChar char="•"/>
            </a:pPr>
            <a:r>
              <a:rPr lang="en-US" sz="2500" dirty="0"/>
              <a:t>Offer </a:t>
            </a:r>
            <a:r>
              <a:rPr lang="en-US" sz="2500" b="1" dirty="0"/>
              <a:t>information events</a:t>
            </a:r>
            <a:r>
              <a:rPr lang="en-US" sz="2500" dirty="0"/>
              <a:t> to </a:t>
            </a:r>
            <a:br>
              <a:rPr lang="en-US" sz="2500" dirty="0"/>
            </a:br>
            <a:r>
              <a:rPr lang="en-US" sz="2500" dirty="0"/>
              <a:t>educate public on HERJF’s purpose </a:t>
            </a:r>
            <a:br>
              <a:rPr lang="en-US" sz="2500" dirty="0"/>
            </a:br>
            <a:r>
              <a:rPr lang="en-US" sz="2500" dirty="0"/>
              <a:t>and goals</a:t>
            </a:r>
            <a:endParaRPr sz="2500" dirty="0"/>
          </a:p>
          <a:p>
            <a:pPr marL="228600" lvl="0" indent="0" algn="l" rtl="0">
              <a:lnSpc>
                <a:spcPct val="70000"/>
              </a:lnSpc>
              <a:spcBef>
                <a:spcPts val="1000"/>
              </a:spcBef>
              <a:spcAft>
                <a:spcPts val="0"/>
              </a:spcAft>
              <a:buNone/>
            </a:pPr>
            <a:endParaRPr sz="2600" dirty="0"/>
          </a:p>
        </p:txBody>
      </p:sp>
      <p:pic>
        <p:nvPicPr>
          <p:cNvPr id="190" name="Google Shape;190;g14548a79f8c_0_0" descr="Text&#10;&#10;Description automatically generated"/>
          <p:cNvPicPr preferRelativeResize="0"/>
          <p:nvPr/>
        </p:nvPicPr>
        <p:blipFill rotWithShape="1">
          <a:blip r:embed="rId3">
            <a:alphaModFix/>
          </a:blip>
          <a:srcRect/>
          <a:stretch/>
        </p:blipFill>
        <p:spPr>
          <a:xfrm>
            <a:off x="5900737" y="3699549"/>
            <a:ext cx="5024437" cy="3036501"/>
          </a:xfrm>
          <a:prstGeom prst="rect">
            <a:avLst/>
          </a:prstGeom>
          <a:noFill/>
          <a:ln>
            <a:noFill/>
          </a:ln>
        </p:spPr>
      </p:pic>
      <p:pic>
        <p:nvPicPr>
          <p:cNvPr id="3" name="Picture 2">
            <a:extLst>
              <a:ext uri="{FF2B5EF4-FFF2-40B4-BE49-F238E27FC236}">
                <a16:creationId xmlns:a16="http://schemas.microsoft.com/office/drawing/2014/main" id="{36811412-1EB5-16EC-F8FE-FA3A965AFA85}"/>
              </a:ext>
            </a:extLst>
          </p:cNvPr>
          <p:cNvPicPr>
            <a:picLocks noChangeAspect="1"/>
          </p:cNvPicPr>
          <p:nvPr/>
        </p:nvPicPr>
        <p:blipFill>
          <a:blip r:embed="rId4"/>
          <a:stretch>
            <a:fillRect/>
          </a:stretch>
        </p:blipFill>
        <p:spPr>
          <a:xfrm>
            <a:off x="6728580" y="121950"/>
            <a:ext cx="3368750" cy="3368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6" name="Google Shape;196;p18" descr="Graphical user interface, text, application&#10;&#10;Description automatically generated"/>
          <p:cNvPicPr preferRelativeResize="0"/>
          <p:nvPr/>
        </p:nvPicPr>
        <p:blipFill rotWithShape="1">
          <a:blip r:embed="rId3">
            <a:alphaModFix/>
          </a:blip>
          <a:srcRect/>
          <a:stretch/>
        </p:blipFill>
        <p:spPr>
          <a:xfrm>
            <a:off x="3039357" y="578643"/>
            <a:ext cx="7033331" cy="5865019"/>
          </a:xfrm>
          <a:prstGeom prst="rect">
            <a:avLst/>
          </a:prstGeom>
          <a:noFill/>
          <a:ln>
            <a:noFill/>
          </a:ln>
        </p:spPr>
      </p:pic>
      <p:sp>
        <p:nvSpPr>
          <p:cNvPr id="198" name="Google Shape;198;p18"/>
          <p:cNvSpPr txBox="1"/>
          <p:nvPr/>
        </p:nvSpPr>
        <p:spPr>
          <a:xfrm>
            <a:off x="471488" y="1876800"/>
            <a:ext cx="3451312" cy="93253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700" dirty="0">
                <a:solidFill>
                  <a:schemeClr val="dk1"/>
                </a:solidFill>
                <a:latin typeface="Calibri"/>
                <a:ea typeface="Calibri"/>
                <a:cs typeface="Calibri"/>
                <a:sym typeface="Calibri"/>
              </a:rPr>
              <a:t>Half page ad in Sacramento Bee</a:t>
            </a:r>
            <a:endParaRPr sz="1600" dirty="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5157964d75_0_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Rallies Across California</a:t>
            </a:r>
            <a:endParaRPr/>
          </a:p>
        </p:txBody>
      </p:sp>
      <p:pic>
        <p:nvPicPr>
          <p:cNvPr id="204" name="Google Shape;204;g15157964d75_0_27"/>
          <p:cNvPicPr preferRelativeResize="0"/>
          <p:nvPr/>
        </p:nvPicPr>
        <p:blipFill rotWithShape="1">
          <a:blip r:embed="rId3">
            <a:alphaModFix/>
          </a:blip>
          <a:srcRect b="7467"/>
          <a:stretch/>
        </p:blipFill>
        <p:spPr>
          <a:xfrm>
            <a:off x="175376" y="1534564"/>
            <a:ext cx="4094775" cy="3788872"/>
          </a:xfrm>
          <a:custGeom>
            <a:avLst/>
            <a:gdLst/>
            <a:ahLst/>
            <a:cxnLst/>
            <a:rect l="l" t="t" r="r" b="b"/>
            <a:pathLst>
              <a:path w="3236976" h="2995156" extrusionOk="0">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ln>
            <a:noFill/>
          </a:ln>
        </p:spPr>
      </p:pic>
      <p:pic>
        <p:nvPicPr>
          <p:cNvPr id="205" name="Google Shape;205;g15157964d75_0_27"/>
          <p:cNvPicPr preferRelativeResize="0"/>
          <p:nvPr/>
        </p:nvPicPr>
        <p:blipFill rotWithShape="1">
          <a:blip r:embed="rId4">
            <a:alphaModFix/>
          </a:blip>
          <a:srcRect b="11777"/>
          <a:stretch/>
        </p:blipFill>
        <p:spPr>
          <a:xfrm>
            <a:off x="7202704" y="302054"/>
            <a:ext cx="3224421" cy="4020664"/>
          </a:xfrm>
          <a:custGeom>
            <a:avLst/>
            <a:gdLst/>
            <a:ahLst/>
            <a:cxnLst/>
            <a:rect l="l" t="t" r="r" b="b"/>
            <a:pathLst>
              <a:path w="3224421" h="4020664" extrusionOk="0">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ln>
            <a:noFill/>
          </a:ln>
        </p:spPr>
      </p:pic>
      <p:pic>
        <p:nvPicPr>
          <p:cNvPr id="206" name="Google Shape;206;g15157964d75_0_27"/>
          <p:cNvPicPr preferRelativeResize="0"/>
          <p:nvPr/>
        </p:nvPicPr>
        <p:blipFill>
          <a:blip r:embed="rId5">
            <a:alphaModFix/>
          </a:blip>
          <a:stretch>
            <a:fillRect/>
          </a:stretch>
        </p:blipFill>
        <p:spPr>
          <a:xfrm>
            <a:off x="6735950" y="3387230"/>
            <a:ext cx="2258076" cy="3191295"/>
          </a:xfrm>
          <a:prstGeom prst="rect">
            <a:avLst/>
          </a:prstGeom>
          <a:noFill/>
          <a:ln>
            <a:noFill/>
          </a:ln>
        </p:spPr>
      </p:pic>
      <p:pic>
        <p:nvPicPr>
          <p:cNvPr id="207" name="Google Shape;207;g15157964d75_0_27"/>
          <p:cNvPicPr preferRelativeResize="0"/>
          <p:nvPr/>
        </p:nvPicPr>
        <p:blipFill>
          <a:blip r:embed="rId6">
            <a:alphaModFix/>
          </a:blip>
          <a:stretch>
            <a:fillRect/>
          </a:stretch>
        </p:blipFill>
        <p:spPr>
          <a:xfrm>
            <a:off x="9618877" y="3101948"/>
            <a:ext cx="2258077" cy="3193900"/>
          </a:xfrm>
          <a:prstGeom prst="rect">
            <a:avLst/>
          </a:prstGeom>
          <a:noFill/>
          <a:ln>
            <a:noFill/>
          </a:ln>
        </p:spPr>
      </p:pic>
      <p:pic>
        <p:nvPicPr>
          <p:cNvPr id="208" name="Google Shape;208;g15157964d75_0_27"/>
          <p:cNvPicPr preferRelativeResize="0"/>
          <p:nvPr/>
        </p:nvPicPr>
        <p:blipFill>
          <a:blip r:embed="rId7">
            <a:alphaModFix/>
          </a:blip>
          <a:stretch>
            <a:fillRect/>
          </a:stretch>
        </p:blipFill>
        <p:spPr>
          <a:xfrm>
            <a:off x="3430850" y="2038612"/>
            <a:ext cx="3224425" cy="46077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LA Rally </a:t>
            </a:r>
            <a:r>
              <a:rPr lang="en-US" sz="3200" dirty="0"/>
              <a:t>- </a:t>
            </a:r>
            <a:r>
              <a:rPr lang="en-US" sz="2800" dirty="0"/>
              <a:t>April 19, 2022</a:t>
            </a:r>
            <a:endParaRPr dirty="0"/>
          </a:p>
        </p:txBody>
      </p:sp>
      <p:pic>
        <p:nvPicPr>
          <p:cNvPr id="214" name="Google Shape;214;p13" descr="A picture containing grass, person, outdoor, tree&#10;&#10;Description automatically generated"/>
          <p:cNvPicPr preferRelativeResize="0"/>
          <p:nvPr/>
        </p:nvPicPr>
        <p:blipFill rotWithShape="1">
          <a:blip r:embed="rId3">
            <a:alphaModFix/>
          </a:blip>
          <a:srcRect/>
          <a:stretch/>
        </p:blipFill>
        <p:spPr>
          <a:xfrm>
            <a:off x="6605846" y="529905"/>
            <a:ext cx="3223954" cy="2463301"/>
          </a:xfrm>
          <a:prstGeom prst="rect">
            <a:avLst/>
          </a:prstGeom>
          <a:noFill/>
          <a:ln>
            <a:noFill/>
          </a:ln>
        </p:spPr>
      </p:pic>
      <p:pic>
        <p:nvPicPr>
          <p:cNvPr id="215" name="Google Shape;215;p13" descr="A group of people posing for a photo&#10;&#10;Description automatically generated with medium confidence"/>
          <p:cNvPicPr preferRelativeResize="0"/>
          <p:nvPr/>
        </p:nvPicPr>
        <p:blipFill rotWithShape="1">
          <a:blip r:embed="rId4">
            <a:alphaModFix/>
          </a:blip>
          <a:srcRect l="9651" r="6931"/>
          <a:stretch/>
        </p:blipFill>
        <p:spPr>
          <a:xfrm>
            <a:off x="981498" y="1356526"/>
            <a:ext cx="4493024" cy="3029875"/>
          </a:xfrm>
          <a:prstGeom prst="rect">
            <a:avLst/>
          </a:prstGeom>
          <a:noFill/>
          <a:ln>
            <a:noFill/>
          </a:ln>
        </p:spPr>
      </p:pic>
      <p:pic>
        <p:nvPicPr>
          <p:cNvPr id="216" name="Google Shape;216;p13" descr="A group of people holding signs&#10;&#10;Description automatically generated"/>
          <p:cNvPicPr preferRelativeResize="0"/>
          <p:nvPr/>
        </p:nvPicPr>
        <p:blipFill rotWithShape="1">
          <a:blip r:embed="rId5">
            <a:alphaModFix/>
          </a:blip>
          <a:srcRect/>
          <a:stretch/>
        </p:blipFill>
        <p:spPr>
          <a:xfrm>
            <a:off x="3404505" y="3975350"/>
            <a:ext cx="3368619" cy="2463300"/>
          </a:xfrm>
          <a:prstGeom prst="rect">
            <a:avLst/>
          </a:prstGeom>
          <a:noFill/>
          <a:ln>
            <a:noFill/>
          </a:ln>
        </p:spPr>
      </p:pic>
      <p:pic>
        <p:nvPicPr>
          <p:cNvPr id="217" name="Google Shape;217;p13"/>
          <p:cNvPicPr preferRelativeResize="0"/>
          <p:nvPr/>
        </p:nvPicPr>
        <p:blipFill>
          <a:blip r:embed="rId6">
            <a:alphaModFix/>
          </a:blip>
          <a:stretch>
            <a:fillRect/>
          </a:stretch>
        </p:blipFill>
        <p:spPr>
          <a:xfrm>
            <a:off x="7399000" y="3284875"/>
            <a:ext cx="4103469" cy="2949350"/>
          </a:xfrm>
          <a:prstGeom prst="rect">
            <a:avLst/>
          </a:prstGeom>
          <a:noFill/>
          <a:ln>
            <a:noFill/>
          </a:ln>
        </p:spPr>
      </p:pic>
      <p:sp>
        <p:nvSpPr>
          <p:cNvPr id="218" name="Google Shape;218;p13"/>
          <p:cNvSpPr txBox="1"/>
          <p:nvPr/>
        </p:nvSpPr>
        <p:spPr>
          <a:xfrm>
            <a:off x="981500" y="4562975"/>
            <a:ext cx="20667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Organized by United Parents &amp; Students, LA</a:t>
            </a:r>
            <a:endParaRPr sz="26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LA Rally, Media Coverage</a:t>
            </a:r>
            <a:endParaRPr dirty="0"/>
          </a:p>
        </p:txBody>
      </p:sp>
      <p:sp>
        <p:nvSpPr>
          <p:cNvPr id="224" name="Google Shape;224;p1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US" sz="2500"/>
              <a:t>Interview with</a:t>
            </a:r>
            <a:endParaRPr sz="2500"/>
          </a:p>
          <a:p>
            <a:pPr marL="0" lvl="0" indent="0" algn="l" rtl="0">
              <a:lnSpc>
                <a:spcPct val="90000"/>
              </a:lnSpc>
              <a:spcBef>
                <a:spcPts val="1000"/>
              </a:spcBef>
              <a:spcAft>
                <a:spcPts val="0"/>
              </a:spcAft>
              <a:buClr>
                <a:schemeClr val="dk1"/>
              </a:buClr>
              <a:buSzPts val="2800"/>
              <a:buNone/>
            </a:pPr>
            <a:r>
              <a:rPr lang="en-US" sz="2500" u="sng">
                <a:solidFill>
                  <a:schemeClr val="hlink"/>
                </a:solidFill>
                <a:hlinkClick r:id="rId3"/>
              </a:rPr>
              <a:t>Megan McClaire</a:t>
            </a:r>
            <a:r>
              <a:rPr lang="en-US" sz="2500"/>
              <a:t>, </a:t>
            </a:r>
            <a:endParaRPr sz="2500"/>
          </a:p>
          <a:p>
            <a:pPr marL="0" lvl="0" indent="0" algn="l" rtl="0">
              <a:lnSpc>
                <a:spcPct val="90000"/>
              </a:lnSpc>
              <a:spcBef>
                <a:spcPts val="1000"/>
              </a:spcBef>
              <a:spcAft>
                <a:spcPts val="0"/>
              </a:spcAft>
              <a:buClr>
                <a:schemeClr val="dk1"/>
              </a:buClr>
              <a:buSzPts val="2800"/>
              <a:buNone/>
            </a:pPr>
            <a:r>
              <a:rPr lang="en-US" sz="2500"/>
              <a:t>Chief Deputy Director, </a:t>
            </a:r>
            <a:endParaRPr sz="2500"/>
          </a:p>
          <a:p>
            <a:pPr marL="0" lvl="0" indent="0" algn="l" rtl="0">
              <a:lnSpc>
                <a:spcPct val="90000"/>
              </a:lnSpc>
              <a:spcBef>
                <a:spcPts val="1000"/>
              </a:spcBef>
              <a:spcAft>
                <a:spcPts val="0"/>
              </a:spcAft>
              <a:buClr>
                <a:schemeClr val="dk1"/>
              </a:buClr>
              <a:buSzPts val="2800"/>
              <a:buNone/>
            </a:pPr>
            <a:r>
              <a:rPr lang="en-US" sz="2500"/>
              <a:t>LA County Department </a:t>
            </a:r>
            <a:endParaRPr sz="2500"/>
          </a:p>
          <a:p>
            <a:pPr marL="0" lvl="0" indent="0" algn="l" rtl="0">
              <a:lnSpc>
                <a:spcPct val="90000"/>
              </a:lnSpc>
              <a:spcBef>
                <a:spcPts val="1000"/>
              </a:spcBef>
              <a:spcAft>
                <a:spcPts val="0"/>
              </a:spcAft>
              <a:buClr>
                <a:schemeClr val="dk1"/>
              </a:buClr>
              <a:buSzPts val="2800"/>
              <a:buNone/>
            </a:pPr>
            <a:r>
              <a:rPr lang="en-US" sz="2500"/>
              <a:t>of Health</a:t>
            </a:r>
            <a:endParaRPr sz="25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sz="2600"/>
              <a:t>Press coverage:</a:t>
            </a:r>
            <a:endParaRPr sz="2600"/>
          </a:p>
          <a:p>
            <a:pPr marL="0" lvl="0" indent="0" algn="l" rtl="0">
              <a:lnSpc>
                <a:spcPct val="90000"/>
              </a:lnSpc>
              <a:spcBef>
                <a:spcPts val="1000"/>
              </a:spcBef>
              <a:spcAft>
                <a:spcPts val="0"/>
              </a:spcAft>
              <a:buClr>
                <a:schemeClr val="dk1"/>
              </a:buClr>
              <a:buSzPts val="2800"/>
              <a:buNone/>
            </a:pPr>
            <a:r>
              <a:rPr lang="en-US" sz="2600" u="sng">
                <a:solidFill>
                  <a:schemeClr val="hlink"/>
                </a:solidFill>
                <a:hlinkClick r:id="rId4"/>
              </a:rPr>
              <a:t>KNX radio station</a:t>
            </a:r>
            <a:r>
              <a:rPr lang="en-US" sz="2600"/>
              <a:t> </a:t>
            </a:r>
            <a:br>
              <a:rPr lang="en-US" sz="2600"/>
            </a:br>
            <a:endParaRPr sz="2600"/>
          </a:p>
        </p:txBody>
      </p:sp>
      <p:pic>
        <p:nvPicPr>
          <p:cNvPr id="225" name="Google Shape;225;p12" descr="A picture containing text, person, outdoor&#10;&#10;Description automatically generated"/>
          <p:cNvPicPr preferRelativeResize="0"/>
          <p:nvPr/>
        </p:nvPicPr>
        <p:blipFill rotWithShape="1">
          <a:blip r:embed="rId5">
            <a:alphaModFix/>
          </a:blip>
          <a:srcRect/>
          <a:stretch/>
        </p:blipFill>
        <p:spPr>
          <a:xfrm>
            <a:off x="4463904" y="1969472"/>
            <a:ext cx="6605844" cy="36916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Fresno Rally </a:t>
            </a:r>
            <a:r>
              <a:rPr lang="en-US" sz="2400" dirty="0"/>
              <a:t>-  April 21, 2022</a:t>
            </a:r>
            <a:endParaRPr dirty="0"/>
          </a:p>
        </p:txBody>
      </p:sp>
      <p:sp>
        <p:nvSpPr>
          <p:cNvPr id="231" name="Google Shape;231;p14"/>
          <p:cNvSpPr txBox="1">
            <a:spLocks noGrp="1"/>
          </p:cNvSpPr>
          <p:nvPr>
            <p:ph idx="1"/>
          </p:nvPr>
        </p:nvSpPr>
        <p:spPr>
          <a:xfrm>
            <a:off x="475161" y="1825625"/>
            <a:ext cx="10938300" cy="4351200"/>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r>
              <a:rPr lang="en-US" sz="2500"/>
              <a:t>Organized by Cultiva La Salud, Fresno</a:t>
            </a:r>
            <a:br>
              <a:rPr lang="en-US" sz="2500"/>
            </a:br>
            <a:endParaRPr sz="2500"/>
          </a:p>
        </p:txBody>
      </p:sp>
      <p:pic>
        <p:nvPicPr>
          <p:cNvPr id="232" name="Google Shape;232;p14"/>
          <p:cNvPicPr preferRelativeResize="0"/>
          <p:nvPr/>
        </p:nvPicPr>
        <p:blipFill>
          <a:blip r:embed="rId3">
            <a:alphaModFix/>
          </a:blip>
          <a:stretch>
            <a:fillRect/>
          </a:stretch>
        </p:blipFill>
        <p:spPr>
          <a:xfrm>
            <a:off x="6277200" y="3309325"/>
            <a:ext cx="4579470" cy="3276776"/>
          </a:xfrm>
          <a:prstGeom prst="rect">
            <a:avLst/>
          </a:prstGeom>
          <a:noFill/>
          <a:ln>
            <a:noFill/>
          </a:ln>
        </p:spPr>
      </p:pic>
      <p:pic>
        <p:nvPicPr>
          <p:cNvPr id="233" name="Google Shape;233;p14"/>
          <p:cNvPicPr preferRelativeResize="0"/>
          <p:nvPr/>
        </p:nvPicPr>
        <p:blipFill>
          <a:blip r:embed="rId4">
            <a:alphaModFix/>
          </a:blip>
          <a:stretch>
            <a:fillRect/>
          </a:stretch>
        </p:blipFill>
        <p:spPr>
          <a:xfrm>
            <a:off x="7813450" y="297350"/>
            <a:ext cx="3600000" cy="2816826"/>
          </a:xfrm>
          <a:prstGeom prst="rect">
            <a:avLst/>
          </a:prstGeom>
          <a:noFill/>
          <a:ln>
            <a:noFill/>
          </a:ln>
        </p:spPr>
      </p:pic>
      <p:pic>
        <p:nvPicPr>
          <p:cNvPr id="234" name="Google Shape;234;p14"/>
          <p:cNvPicPr preferRelativeResize="0"/>
          <p:nvPr/>
        </p:nvPicPr>
        <p:blipFill>
          <a:blip r:embed="rId5">
            <a:alphaModFix/>
          </a:blip>
          <a:stretch>
            <a:fillRect/>
          </a:stretch>
        </p:blipFill>
        <p:spPr>
          <a:xfrm>
            <a:off x="959050" y="2424000"/>
            <a:ext cx="4688250" cy="3957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Fresno Rally,</a:t>
            </a:r>
            <a:br>
              <a:rPr lang="en-US" dirty="0"/>
            </a:br>
            <a:r>
              <a:rPr lang="en-US" dirty="0"/>
              <a:t>Media Coverage</a:t>
            </a:r>
            <a:endParaRPr dirty="0"/>
          </a:p>
        </p:txBody>
      </p:sp>
      <p:sp>
        <p:nvSpPr>
          <p:cNvPr id="240" name="Google Shape;240;p15"/>
          <p:cNvSpPr txBox="1">
            <a:spLocks noGrp="1"/>
          </p:cNvSpPr>
          <p:nvPr>
            <p:ph idx="1"/>
          </p:nvPr>
        </p:nvSpPr>
        <p:spPr>
          <a:xfrm>
            <a:off x="415636" y="2458237"/>
            <a:ext cx="10938164" cy="4351338"/>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r>
              <a:rPr lang="en-US" dirty="0"/>
              <a:t>Fresno Bee </a:t>
            </a: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br>
              <a:rPr lang="en-US" dirty="0"/>
            </a:br>
            <a:endParaRPr dirty="0"/>
          </a:p>
        </p:txBody>
      </p:sp>
      <p:pic>
        <p:nvPicPr>
          <p:cNvPr id="241" name="Google Shape;241;p15">
            <a:hlinkClick r:id="rId3"/>
          </p:cNvPr>
          <p:cNvPicPr preferRelativeResize="0"/>
          <p:nvPr/>
        </p:nvPicPr>
        <p:blipFill rotWithShape="1">
          <a:blip r:embed="rId4">
            <a:alphaModFix/>
          </a:blip>
          <a:srcRect/>
          <a:stretch/>
        </p:blipFill>
        <p:spPr>
          <a:xfrm>
            <a:off x="5203675" y="365125"/>
            <a:ext cx="5958550" cy="6037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g1443e44e66c_0_0"/>
          <p:cNvPicPr preferRelativeResize="0"/>
          <p:nvPr/>
        </p:nvPicPr>
        <p:blipFill>
          <a:blip r:embed="rId3">
            <a:alphaModFix/>
          </a:blip>
          <a:stretch>
            <a:fillRect/>
          </a:stretch>
        </p:blipFill>
        <p:spPr>
          <a:xfrm>
            <a:off x="732025" y="5600862"/>
            <a:ext cx="2226350" cy="450050"/>
          </a:xfrm>
          <a:prstGeom prst="rect">
            <a:avLst/>
          </a:prstGeom>
          <a:noFill/>
          <a:ln>
            <a:noFill/>
          </a:ln>
        </p:spPr>
      </p:pic>
      <p:pic>
        <p:nvPicPr>
          <p:cNvPr id="103" name="Google Shape;103;g1443e44e66c_0_0"/>
          <p:cNvPicPr preferRelativeResize="0"/>
          <p:nvPr/>
        </p:nvPicPr>
        <p:blipFill>
          <a:blip r:embed="rId4">
            <a:alphaModFix/>
          </a:blip>
          <a:stretch>
            <a:fillRect/>
          </a:stretch>
        </p:blipFill>
        <p:spPr>
          <a:xfrm>
            <a:off x="9172349" y="5072200"/>
            <a:ext cx="1967325" cy="1032850"/>
          </a:xfrm>
          <a:prstGeom prst="rect">
            <a:avLst/>
          </a:prstGeom>
          <a:noFill/>
          <a:ln>
            <a:noFill/>
          </a:ln>
        </p:spPr>
      </p:pic>
      <p:pic>
        <p:nvPicPr>
          <p:cNvPr id="104" name="Google Shape;104;g1443e44e66c_0_0"/>
          <p:cNvPicPr preferRelativeResize="0"/>
          <p:nvPr/>
        </p:nvPicPr>
        <p:blipFill>
          <a:blip r:embed="rId5">
            <a:alphaModFix/>
          </a:blip>
          <a:stretch>
            <a:fillRect/>
          </a:stretch>
        </p:blipFill>
        <p:spPr>
          <a:xfrm>
            <a:off x="3334875" y="2679950"/>
            <a:ext cx="2226350" cy="3458390"/>
          </a:xfrm>
          <a:prstGeom prst="rect">
            <a:avLst/>
          </a:prstGeom>
          <a:noFill/>
          <a:ln>
            <a:noFill/>
          </a:ln>
        </p:spPr>
      </p:pic>
      <p:pic>
        <p:nvPicPr>
          <p:cNvPr id="105" name="Google Shape;105;g1443e44e66c_0_0"/>
          <p:cNvPicPr preferRelativeResize="0"/>
          <p:nvPr/>
        </p:nvPicPr>
        <p:blipFill>
          <a:blip r:embed="rId6">
            <a:alphaModFix/>
          </a:blip>
          <a:stretch>
            <a:fillRect/>
          </a:stretch>
        </p:blipFill>
        <p:spPr>
          <a:xfrm>
            <a:off x="6179350" y="2614700"/>
            <a:ext cx="2642750" cy="3523650"/>
          </a:xfrm>
          <a:prstGeom prst="rect">
            <a:avLst/>
          </a:prstGeom>
          <a:noFill/>
          <a:ln>
            <a:noFill/>
          </a:ln>
        </p:spPr>
      </p:pic>
      <p:sp>
        <p:nvSpPr>
          <p:cNvPr id="106" name="Google Shape;106;g1443e44e66c_0_0"/>
          <p:cNvSpPr txBox="1"/>
          <p:nvPr/>
        </p:nvSpPr>
        <p:spPr>
          <a:xfrm>
            <a:off x="732025" y="4021450"/>
            <a:ext cx="2226300" cy="13317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en-US" sz="2070" b="1" dirty="0">
                <a:solidFill>
                  <a:srgbClr val="85200C"/>
                </a:solidFill>
                <a:latin typeface="Calibri"/>
                <a:ea typeface="Calibri"/>
                <a:cs typeface="Calibri"/>
                <a:sym typeface="Calibri"/>
              </a:rPr>
              <a:t>Doris Meier, </a:t>
            </a:r>
            <a:endParaRPr sz="2070" b="1" dirty="0">
              <a:solidFill>
                <a:srgbClr val="85200C"/>
              </a:solidFill>
              <a:latin typeface="Calibri"/>
              <a:ea typeface="Calibri"/>
              <a:cs typeface="Calibri"/>
              <a:sym typeface="Calibri"/>
            </a:endParaRPr>
          </a:p>
          <a:p>
            <a:pPr marL="0" lvl="0" indent="0" algn="r" rtl="0">
              <a:lnSpc>
                <a:spcPct val="90000"/>
              </a:lnSpc>
              <a:spcBef>
                <a:spcPts val="0"/>
              </a:spcBef>
              <a:spcAft>
                <a:spcPts val="0"/>
              </a:spcAft>
              <a:buNone/>
            </a:pPr>
            <a:r>
              <a:rPr lang="en-US" sz="2070" b="1" dirty="0">
                <a:solidFill>
                  <a:srgbClr val="85200C"/>
                </a:solidFill>
                <a:latin typeface="Calibri"/>
                <a:ea typeface="Calibri"/>
                <a:cs typeface="Calibri"/>
                <a:sym typeface="Calibri"/>
              </a:rPr>
              <a:t>Program Manager</a:t>
            </a:r>
            <a:endParaRPr sz="2070" b="1" dirty="0">
              <a:solidFill>
                <a:srgbClr val="85200C"/>
              </a:solidFill>
              <a:latin typeface="Calibri"/>
              <a:ea typeface="Calibri"/>
              <a:cs typeface="Calibri"/>
              <a:sym typeface="Calibri"/>
            </a:endParaRPr>
          </a:p>
          <a:p>
            <a:pPr marL="0" lvl="0" indent="0" algn="r" rtl="0">
              <a:lnSpc>
                <a:spcPct val="90000"/>
              </a:lnSpc>
              <a:spcBef>
                <a:spcPts val="0"/>
              </a:spcBef>
              <a:spcAft>
                <a:spcPts val="0"/>
              </a:spcAft>
              <a:buNone/>
            </a:pPr>
            <a:r>
              <a:rPr lang="en-US" sz="2070" b="1" dirty="0">
                <a:solidFill>
                  <a:srgbClr val="85200C"/>
                </a:solidFill>
                <a:latin typeface="Calibri"/>
                <a:ea typeface="Calibri"/>
                <a:cs typeface="Calibri"/>
                <a:sym typeface="Calibri"/>
              </a:rPr>
              <a:t>Roots of Change</a:t>
            </a:r>
            <a:endParaRPr sz="2070" b="1" dirty="0">
              <a:solidFill>
                <a:srgbClr val="85200C"/>
              </a:solidFill>
              <a:latin typeface="Calibri"/>
              <a:ea typeface="Calibri"/>
              <a:cs typeface="Calibri"/>
              <a:sym typeface="Calibri"/>
            </a:endParaRPr>
          </a:p>
          <a:p>
            <a:pPr marL="0" lvl="0" indent="0" algn="r" rtl="0">
              <a:lnSpc>
                <a:spcPct val="90000"/>
              </a:lnSpc>
              <a:spcBef>
                <a:spcPts val="0"/>
              </a:spcBef>
              <a:spcAft>
                <a:spcPts val="0"/>
              </a:spcAft>
              <a:buNone/>
            </a:pPr>
            <a:r>
              <a:rPr lang="en-US" sz="2070" b="1" dirty="0">
                <a:solidFill>
                  <a:srgbClr val="85200C"/>
                </a:solidFill>
                <a:latin typeface="Calibri"/>
                <a:ea typeface="Calibri"/>
                <a:cs typeface="Calibri"/>
                <a:sym typeface="Calibri"/>
              </a:rPr>
              <a:t>Oakland, CA</a:t>
            </a:r>
            <a:endParaRPr sz="2070" b="1" dirty="0">
              <a:solidFill>
                <a:srgbClr val="85200C"/>
              </a:solidFill>
              <a:latin typeface="Calibri"/>
              <a:ea typeface="Calibri"/>
              <a:cs typeface="Calibri"/>
              <a:sym typeface="Calibri"/>
            </a:endParaRPr>
          </a:p>
        </p:txBody>
      </p:sp>
      <p:sp>
        <p:nvSpPr>
          <p:cNvPr id="107" name="Google Shape;107;g1443e44e66c_0_0"/>
          <p:cNvSpPr txBox="1"/>
          <p:nvPr/>
        </p:nvSpPr>
        <p:spPr>
          <a:xfrm>
            <a:off x="9099175" y="3705400"/>
            <a:ext cx="2525100" cy="1547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C00000"/>
              </a:buClr>
              <a:buSzPts val="4860"/>
              <a:buFont typeface="Calibri"/>
              <a:buNone/>
            </a:pPr>
            <a:r>
              <a:rPr lang="en-US" sz="2070" b="1">
                <a:solidFill>
                  <a:srgbClr val="85200C"/>
                </a:solidFill>
                <a:latin typeface="Calibri"/>
                <a:ea typeface="Calibri"/>
                <a:cs typeface="Calibri"/>
                <a:sym typeface="Calibri"/>
              </a:rPr>
              <a:t>Genoveva Islas, Executive Director</a:t>
            </a:r>
            <a:br>
              <a:rPr lang="en-US" sz="2070" b="1">
                <a:solidFill>
                  <a:srgbClr val="85200C"/>
                </a:solidFill>
                <a:latin typeface="Calibri"/>
                <a:ea typeface="Calibri"/>
                <a:cs typeface="Calibri"/>
                <a:sym typeface="Calibri"/>
              </a:rPr>
            </a:br>
            <a:r>
              <a:rPr lang="en-US" sz="2070" b="1">
                <a:solidFill>
                  <a:srgbClr val="85200C"/>
                </a:solidFill>
                <a:latin typeface="Calibri"/>
                <a:ea typeface="Calibri"/>
                <a:cs typeface="Calibri"/>
                <a:sym typeface="Calibri"/>
              </a:rPr>
              <a:t>Cultiva Salud</a:t>
            </a:r>
            <a:br>
              <a:rPr lang="en-US" sz="2070" b="1">
                <a:solidFill>
                  <a:srgbClr val="85200C"/>
                </a:solidFill>
                <a:latin typeface="Calibri"/>
                <a:ea typeface="Calibri"/>
                <a:cs typeface="Calibri"/>
                <a:sym typeface="Calibri"/>
              </a:rPr>
            </a:br>
            <a:r>
              <a:rPr lang="en-US" sz="2070" b="1">
                <a:solidFill>
                  <a:srgbClr val="85200C"/>
                </a:solidFill>
                <a:latin typeface="Calibri"/>
                <a:ea typeface="Calibri"/>
                <a:cs typeface="Calibri"/>
                <a:sym typeface="Calibri"/>
              </a:rPr>
              <a:t>Fresno, CA</a:t>
            </a:r>
            <a:endParaRPr sz="2070" b="1">
              <a:solidFill>
                <a:srgbClr val="85200C"/>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08" name="Google Shape;108;g1443e44e66c_0_0"/>
          <p:cNvSpPr txBox="1"/>
          <p:nvPr/>
        </p:nvSpPr>
        <p:spPr>
          <a:xfrm>
            <a:off x="190975" y="723875"/>
            <a:ext cx="11788800" cy="1494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600" b="1">
                <a:solidFill>
                  <a:srgbClr val="BC601C"/>
                </a:solidFill>
                <a:latin typeface="Calibri"/>
                <a:ea typeface="Calibri"/>
                <a:cs typeface="Calibri"/>
                <a:sym typeface="Calibri"/>
              </a:rPr>
              <a:t>Successful Campaign Strategies </a:t>
            </a:r>
            <a:endParaRPr sz="4600" b="1">
              <a:solidFill>
                <a:srgbClr val="BC601C"/>
              </a:solidFill>
              <a:latin typeface="Calibri"/>
              <a:ea typeface="Calibri"/>
              <a:cs typeface="Calibri"/>
              <a:sym typeface="Calibri"/>
            </a:endParaRPr>
          </a:p>
          <a:p>
            <a:pPr marL="0" lvl="0" indent="0" algn="ctr" rtl="0">
              <a:lnSpc>
                <a:spcPct val="90000"/>
              </a:lnSpc>
              <a:spcBef>
                <a:spcPts val="0"/>
              </a:spcBef>
              <a:spcAft>
                <a:spcPts val="0"/>
              </a:spcAft>
              <a:buNone/>
            </a:pPr>
            <a:r>
              <a:rPr lang="en-US" sz="3300" b="1">
                <a:solidFill>
                  <a:srgbClr val="BC601C"/>
                </a:solidFill>
                <a:latin typeface="Calibri"/>
                <a:ea typeface="Calibri"/>
                <a:cs typeface="Calibri"/>
                <a:sym typeface="Calibri"/>
              </a:rPr>
              <a:t>for the Health Equity &amp; Racial Justice Fund (HERJF)</a:t>
            </a:r>
            <a:endParaRPr sz="3300" b="1">
              <a:solidFill>
                <a:srgbClr val="BC601C"/>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Sacramento Rally </a:t>
            </a:r>
            <a:r>
              <a:rPr lang="en-US" sz="2000" dirty="0"/>
              <a:t>- April 22, 2022</a:t>
            </a:r>
            <a:endParaRPr dirty="0"/>
          </a:p>
        </p:txBody>
      </p:sp>
      <p:pic>
        <p:nvPicPr>
          <p:cNvPr id="247" name="Google Shape;247;p16" descr="A group of people holding signs in front of a white building&#10;&#10;Description automatically generated"/>
          <p:cNvPicPr preferRelativeResize="0"/>
          <p:nvPr/>
        </p:nvPicPr>
        <p:blipFill rotWithShape="1">
          <a:blip r:embed="rId3">
            <a:alphaModFix/>
          </a:blip>
          <a:srcRect/>
          <a:stretch/>
        </p:blipFill>
        <p:spPr>
          <a:xfrm>
            <a:off x="166724" y="2274999"/>
            <a:ext cx="5043650" cy="3782750"/>
          </a:xfrm>
          <a:prstGeom prst="rect">
            <a:avLst/>
          </a:prstGeom>
          <a:noFill/>
          <a:ln>
            <a:noFill/>
          </a:ln>
        </p:spPr>
      </p:pic>
      <p:pic>
        <p:nvPicPr>
          <p:cNvPr id="248" name="Google Shape;248;p16" descr="A person and a child holding a sign&#10;&#10;Description automatically generated with low confidence"/>
          <p:cNvPicPr preferRelativeResize="0"/>
          <p:nvPr/>
        </p:nvPicPr>
        <p:blipFill rotWithShape="1">
          <a:blip r:embed="rId4">
            <a:alphaModFix/>
          </a:blip>
          <a:srcRect/>
          <a:stretch/>
        </p:blipFill>
        <p:spPr>
          <a:xfrm>
            <a:off x="5359100" y="2223025"/>
            <a:ext cx="3000000" cy="4000000"/>
          </a:xfrm>
          <a:prstGeom prst="rect">
            <a:avLst/>
          </a:prstGeom>
          <a:noFill/>
          <a:ln>
            <a:noFill/>
          </a:ln>
        </p:spPr>
      </p:pic>
      <p:sp>
        <p:nvSpPr>
          <p:cNvPr id="249" name="Google Shape;249;p1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50" name="Google Shape;250;p16"/>
          <p:cNvPicPr preferRelativeResize="0"/>
          <p:nvPr/>
        </p:nvPicPr>
        <p:blipFill>
          <a:blip r:embed="rId5">
            <a:alphaModFix/>
          </a:blip>
          <a:stretch>
            <a:fillRect/>
          </a:stretch>
        </p:blipFill>
        <p:spPr>
          <a:xfrm>
            <a:off x="8754400" y="2163500"/>
            <a:ext cx="2950162" cy="4113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fade">
                                      <p:cBhvr>
                                        <p:cTn id="12"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5157964d75_0_5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Sacramento Rally</a:t>
            </a:r>
            <a:r>
              <a:rPr lang="en-US" sz="2400" dirty="0"/>
              <a:t> - April 22, 2022</a:t>
            </a:r>
            <a:endParaRPr dirty="0"/>
          </a:p>
        </p:txBody>
      </p:sp>
      <p:sp>
        <p:nvSpPr>
          <p:cNvPr id="256" name="Google Shape;256;g15157964d75_0_5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57" name="Google Shape;257;g15157964d75_0_52" title="Genoveva Islas speaking at HERJF rally in Sacramento">
            <a:hlinkClick r:id="rId3"/>
          </p:cNvPr>
          <p:cNvPicPr preferRelativeResize="0"/>
          <p:nvPr/>
        </p:nvPicPr>
        <p:blipFill>
          <a:blip r:embed="rId4">
            <a:alphaModFix/>
          </a:blip>
          <a:stretch>
            <a:fillRect/>
          </a:stretch>
        </p:blipFill>
        <p:spPr>
          <a:xfrm>
            <a:off x="4451200" y="1690825"/>
            <a:ext cx="5836000" cy="4377000"/>
          </a:xfrm>
          <a:prstGeom prst="rect">
            <a:avLst/>
          </a:prstGeom>
          <a:noFill/>
          <a:ln>
            <a:noFill/>
          </a:ln>
        </p:spPr>
      </p:pic>
      <p:sp>
        <p:nvSpPr>
          <p:cNvPr id="258" name="Google Shape;258;g15157964d75_0_52"/>
          <p:cNvSpPr txBox="1"/>
          <p:nvPr/>
        </p:nvSpPr>
        <p:spPr>
          <a:xfrm>
            <a:off x="864400" y="2286250"/>
            <a:ext cx="206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59" name="Google Shape;259;g15157964d75_0_52"/>
          <p:cNvSpPr txBox="1"/>
          <p:nvPr/>
        </p:nvSpPr>
        <p:spPr>
          <a:xfrm>
            <a:off x="994500" y="1998175"/>
            <a:ext cx="29553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latin typeface="Calibri"/>
                <a:ea typeface="Calibri"/>
                <a:cs typeface="Calibri"/>
                <a:sym typeface="Calibri"/>
              </a:rPr>
              <a:t>Rally speech by Genoveva (Veva) Islas</a:t>
            </a:r>
            <a:endParaRPr sz="27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7"/>
          <p:cNvSpPr txBox="1">
            <a:spLocks noGrp="1"/>
          </p:cNvSpPr>
          <p:nvPr>
            <p:ph type="title"/>
          </p:nvPr>
        </p:nvSpPr>
        <p:spPr>
          <a:xfrm>
            <a:off x="627225" y="365125"/>
            <a:ext cx="11025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Sacramento Rally,</a:t>
            </a:r>
            <a:br>
              <a:rPr lang="en-US" dirty="0"/>
            </a:br>
            <a:r>
              <a:rPr lang="en-US" dirty="0"/>
              <a:t>Media Coverage</a:t>
            </a:r>
            <a:endParaRPr dirty="0"/>
          </a:p>
        </p:txBody>
      </p:sp>
      <p:pic>
        <p:nvPicPr>
          <p:cNvPr id="265" name="Google Shape;265;p17" descr="A group of people standing in front of a white building&#10;&#10;Description automatically generated with medium confidence">
            <a:hlinkClick r:id="rId3"/>
          </p:cNvPr>
          <p:cNvPicPr preferRelativeResize="0"/>
          <p:nvPr/>
        </p:nvPicPr>
        <p:blipFill rotWithShape="1">
          <a:blip r:embed="rId4">
            <a:alphaModFix/>
          </a:blip>
          <a:srcRect/>
          <a:stretch/>
        </p:blipFill>
        <p:spPr>
          <a:xfrm>
            <a:off x="6703274" y="2767861"/>
            <a:ext cx="4949851" cy="3682151"/>
          </a:xfrm>
          <a:prstGeom prst="rect">
            <a:avLst/>
          </a:prstGeom>
          <a:noFill/>
          <a:ln>
            <a:noFill/>
          </a:ln>
        </p:spPr>
      </p:pic>
      <p:sp>
        <p:nvSpPr>
          <p:cNvPr id="266" name="Google Shape;266;p17"/>
          <p:cNvSpPr txBox="1"/>
          <p:nvPr/>
        </p:nvSpPr>
        <p:spPr>
          <a:xfrm>
            <a:off x="7564582" y="1638568"/>
            <a:ext cx="25436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ABC 10</a:t>
            </a:r>
            <a:endParaRPr/>
          </a:p>
        </p:txBody>
      </p:sp>
      <p:pic>
        <p:nvPicPr>
          <p:cNvPr id="267" name="Google Shape;267;p17">
            <a:hlinkClick r:id="rId5"/>
          </p:cNvPr>
          <p:cNvPicPr preferRelativeResize="0"/>
          <p:nvPr/>
        </p:nvPicPr>
        <p:blipFill>
          <a:blip r:embed="rId6">
            <a:alphaModFix/>
          </a:blip>
          <a:stretch>
            <a:fillRect/>
          </a:stretch>
        </p:blipFill>
        <p:spPr>
          <a:xfrm>
            <a:off x="325400" y="2056624"/>
            <a:ext cx="5519425" cy="4100424"/>
          </a:xfrm>
          <a:prstGeom prst="rect">
            <a:avLst/>
          </a:prstGeom>
          <a:noFill/>
          <a:ln>
            <a:noFill/>
          </a:ln>
        </p:spPr>
      </p:pic>
      <p:pic>
        <p:nvPicPr>
          <p:cNvPr id="268" name="Google Shape;268;p17"/>
          <p:cNvPicPr preferRelativeResize="0"/>
          <p:nvPr/>
        </p:nvPicPr>
        <p:blipFill>
          <a:blip r:embed="rId7">
            <a:alphaModFix/>
          </a:blip>
          <a:stretch>
            <a:fillRect/>
          </a:stretch>
        </p:blipFill>
        <p:spPr>
          <a:xfrm>
            <a:off x="5938820" y="238125"/>
            <a:ext cx="5982518" cy="2078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564be4495d_0_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Challenges </a:t>
            </a:r>
            <a:endParaRPr/>
          </a:p>
        </p:txBody>
      </p:sp>
      <p:sp>
        <p:nvSpPr>
          <p:cNvPr id="274" name="Google Shape;274;g1564be4495d_0_1"/>
          <p:cNvSpPr txBox="1">
            <a:spLocks noGrp="1"/>
          </p:cNvSpPr>
          <p:nvPr>
            <p:ph idx="1"/>
          </p:nvPr>
        </p:nvSpPr>
        <p:spPr>
          <a:xfrm>
            <a:off x="838200" y="1466300"/>
            <a:ext cx="10515600" cy="4761600"/>
          </a:xfrm>
          <a:prstGeom prst="rect">
            <a:avLst/>
          </a:prstGeom>
          <a:noFill/>
          <a:ln>
            <a:noFill/>
          </a:ln>
        </p:spPr>
        <p:txBody>
          <a:bodyPr spcFirstLastPara="1" wrap="square" lIns="91425" tIns="45700" rIns="91425" bIns="45700" anchor="t" anchorCtr="0">
            <a:noAutofit/>
          </a:bodyPr>
          <a:lstStyle/>
          <a:p>
            <a:pPr marL="228600" lvl="0" indent="-273050" algn="l" rtl="0">
              <a:spcBef>
                <a:spcPts val="1000"/>
              </a:spcBef>
              <a:spcAft>
                <a:spcPts val="0"/>
              </a:spcAft>
              <a:buSzPts val="2500"/>
              <a:buChar char="•"/>
            </a:pPr>
            <a:r>
              <a:rPr lang="en-US" sz="2500" b="1"/>
              <a:t>Difficult to get people to show up for rallys </a:t>
            </a:r>
            <a:endParaRPr sz="2500" b="1"/>
          </a:p>
          <a:p>
            <a:pPr marL="228600" lvl="0" indent="-273050" algn="l" rtl="0">
              <a:spcBef>
                <a:spcPts val="1000"/>
              </a:spcBef>
              <a:spcAft>
                <a:spcPts val="0"/>
              </a:spcAft>
              <a:buSzPts val="2500"/>
              <a:buChar char="•"/>
            </a:pPr>
            <a:r>
              <a:rPr lang="en-US" sz="2500" b="1"/>
              <a:t>Capacity/commitment issue </a:t>
            </a:r>
            <a:r>
              <a:rPr lang="en-US" sz="2500"/>
              <a:t>with one of the grassroot partners, unable to find one in the Bay Area</a:t>
            </a:r>
            <a:endParaRPr sz="2500"/>
          </a:p>
          <a:p>
            <a:pPr marL="228600" marR="0" lvl="0" indent="-273050" algn="l" rtl="0">
              <a:lnSpc>
                <a:spcPct val="90000"/>
              </a:lnSpc>
              <a:spcBef>
                <a:spcPts val="1000"/>
              </a:spcBef>
              <a:spcAft>
                <a:spcPts val="0"/>
              </a:spcAft>
              <a:buSzPts val="2500"/>
              <a:buChar char="•"/>
            </a:pPr>
            <a:r>
              <a:rPr lang="en-US" sz="2500"/>
              <a:t>Two meetings with the Governor's office and the Head of the Department of Public Health</a:t>
            </a:r>
            <a:r>
              <a:rPr lang="en-US" sz="2500" b="1"/>
              <a:t> failed to gain sufficient administration support. </a:t>
            </a:r>
            <a:endParaRPr sz="2500" b="1"/>
          </a:p>
          <a:p>
            <a:pPr marL="228600" marR="0" lvl="0" indent="-273050" algn="l" rtl="0">
              <a:lnSpc>
                <a:spcPct val="90000"/>
              </a:lnSpc>
              <a:spcBef>
                <a:spcPts val="1000"/>
              </a:spcBef>
              <a:spcAft>
                <a:spcPts val="0"/>
              </a:spcAft>
              <a:buSzPts val="2500"/>
              <a:buChar char="•"/>
            </a:pPr>
            <a:r>
              <a:rPr lang="en-US" sz="2500" b="1"/>
              <a:t>Governor is already doing a lot in respect to health equity and racial justice- </a:t>
            </a:r>
            <a:r>
              <a:rPr lang="en-US" sz="2500"/>
              <a:t>supports Medicaid coverage of uninsured, investments in reproductive rights (overturn of Roe v. Wade). </a:t>
            </a:r>
            <a:br>
              <a:rPr lang="en-US" sz="2500"/>
            </a:br>
            <a:endParaRPr sz="1300"/>
          </a:p>
          <a:p>
            <a:pPr marL="228600" lvl="0" indent="-273050" algn="l" rtl="0">
              <a:spcBef>
                <a:spcPts val="0"/>
              </a:spcBef>
              <a:spcAft>
                <a:spcPts val="0"/>
              </a:spcAft>
              <a:buSzPts val="2500"/>
              <a:buChar char="•"/>
            </a:pPr>
            <a:r>
              <a:rPr lang="en-US" sz="2500" b="1"/>
              <a:t>State-level public health union (SEIU) put up objections. </a:t>
            </a:r>
            <a:r>
              <a:rPr lang="en-US" sz="2500"/>
              <a:t>The objectives of this fund are very much seen as a county public health departments’ job. </a:t>
            </a:r>
            <a:endParaRPr sz="2500"/>
          </a:p>
          <a:p>
            <a:pPr marL="228600" lvl="0" indent="0" algn="l" rtl="0">
              <a:spcBef>
                <a:spcPts val="1000"/>
              </a:spcBef>
              <a:spcAft>
                <a:spcPts val="0"/>
              </a:spcAft>
              <a:buNone/>
            </a:pP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147a32d7fc2_1_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Campaign Results</a:t>
            </a:r>
            <a:endParaRPr/>
          </a:p>
        </p:txBody>
      </p:sp>
      <p:sp>
        <p:nvSpPr>
          <p:cNvPr id="280" name="Google Shape;280;g147a32d7fc2_1_2"/>
          <p:cNvSpPr txBox="1">
            <a:spLocks noGrp="1"/>
          </p:cNvSpPr>
          <p:nvPr>
            <p:ph idx="1"/>
          </p:nvPr>
        </p:nvSpPr>
        <p:spPr>
          <a:xfrm>
            <a:off x="838200" y="1825625"/>
            <a:ext cx="10515600" cy="3583200"/>
          </a:xfrm>
          <a:prstGeom prst="rect">
            <a:avLst/>
          </a:prstGeom>
          <a:noFill/>
          <a:ln>
            <a:noFill/>
          </a:ln>
        </p:spPr>
        <p:txBody>
          <a:bodyPr spcFirstLastPara="1" wrap="square" lIns="91425" tIns="45700" rIns="91425" bIns="45700" anchor="t" anchorCtr="0">
            <a:spAutoFit/>
          </a:bodyPr>
          <a:lstStyle/>
          <a:p>
            <a:pPr marL="457200" lvl="0" indent="-342900" algn="l" rtl="0">
              <a:spcBef>
                <a:spcPts val="1000"/>
              </a:spcBef>
              <a:spcAft>
                <a:spcPts val="0"/>
              </a:spcAft>
              <a:buSzPts val="1800"/>
              <a:buChar char="•"/>
            </a:pPr>
            <a:r>
              <a:rPr lang="en-US"/>
              <a:t>We made great progress in </a:t>
            </a:r>
            <a:r>
              <a:rPr lang="en-US" b="1"/>
              <a:t>raising awareness of the fund</a:t>
            </a:r>
            <a:r>
              <a:rPr lang="en-US"/>
              <a:t> and getting hundreds of advocates involved in the rallies and in taking other actions (emails, calls, etc).</a:t>
            </a:r>
            <a:endParaRPr/>
          </a:p>
          <a:p>
            <a:pPr marL="457200" lvl="0" indent="-342900" algn="l" rtl="0">
              <a:spcBef>
                <a:spcPts val="0"/>
              </a:spcBef>
              <a:spcAft>
                <a:spcPts val="0"/>
              </a:spcAft>
              <a:buSzPts val="1800"/>
              <a:buChar char="•"/>
            </a:pPr>
            <a:r>
              <a:rPr lang="en-US"/>
              <a:t>Good </a:t>
            </a:r>
            <a:r>
              <a:rPr lang="en-US" b="1" u="sng">
                <a:solidFill>
                  <a:schemeClr val="hlink"/>
                </a:solidFill>
                <a:hlinkClick r:id="rId3"/>
              </a:rPr>
              <a:t>media coverage</a:t>
            </a:r>
            <a:endParaRPr b="1"/>
          </a:p>
          <a:p>
            <a:pPr marL="457200" lvl="0" indent="-342900" algn="l" rtl="0">
              <a:spcBef>
                <a:spcPts val="0"/>
              </a:spcBef>
              <a:spcAft>
                <a:spcPts val="0"/>
              </a:spcAft>
              <a:buSzPts val="1800"/>
              <a:buChar char="•"/>
            </a:pPr>
            <a:r>
              <a:rPr lang="en-US"/>
              <a:t>The </a:t>
            </a:r>
            <a:r>
              <a:rPr lang="en-US" b="1"/>
              <a:t>Speaker of the CA Assembly tweeted his support</a:t>
            </a:r>
            <a:r>
              <a:rPr lang="en-US"/>
              <a:t> of the fund.</a:t>
            </a:r>
            <a:endParaRPr/>
          </a:p>
          <a:p>
            <a:pPr marL="457200" lvl="0" indent="-342900" algn="l" rtl="0">
              <a:spcBef>
                <a:spcPts val="0"/>
              </a:spcBef>
              <a:spcAft>
                <a:spcPts val="0"/>
              </a:spcAft>
              <a:buSzPts val="1800"/>
              <a:buChar char="•"/>
            </a:pPr>
            <a:r>
              <a:rPr lang="en-US"/>
              <a:t>The </a:t>
            </a:r>
            <a:r>
              <a:rPr lang="en-US" b="1"/>
              <a:t>Legislature included the fund in its final budget, a one time proposal at $75 million</a:t>
            </a:r>
            <a:r>
              <a:rPr lang="en-US"/>
              <a:t> </a:t>
            </a:r>
            <a:endParaRPr/>
          </a:p>
          <a:p>
            <a:pPr marL="457200" lvl="0" indent="-342900" algn="l" rtl="0">
              <a:spcBef>
                <a:spcPts val="0"/>
              </a:spcBef>
              <a:spcAft>
                <a:spcPts val="0"/>
              </a:spcAft>
              <a:buSzPts val="1800"/>
              <a:buChar char="•"/>
            </a:pPr>
            <a:r>
              <a:rPr lang="en-US" b="1"/>
              <a:t>CA Governor has line-item veto power and he did not include the fund in the final budget. </a:t>
            </a:r>
            <a:r>
              <a:rPr lang="en-US"/>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4790a54f2b_0_1"/>
          <p:cNvSpPr txBox="1">
            <a:spLocks noGrp="1"/>
          </p:cNvSpPr>
          <p:nvPr>
            <p:ph type="title"/>
          </p:nvPr>
        </p:nvSpPr>
        <p:spPr>
          <a:xfrm>
            <a:off x="838200" y="279675"/>
            <a:ext cx="10368900" cy="13257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1000"/>
              </a:spcBef>
              <a:spcAft>
                <a:spcPts val="0"/>
              </a:spcAft>
              <a:buNone/>
            </a:pPr>
            <a:r>
              <a:rPr lang="en-US"/>
              <a:t>Lessons Learned</a:t>
            </a:r>
            <a:r>
              <a:rPr lang="en-US" sz="2800"/>
              <a:t> </a:t>
            </a:r>
            <a:endParaRPr sz="2800"/>
          </a:p>
        </p:txBody>
      </p:sp>
      <p:sp>
        <p:nvSpPr>
          <p:cNvPr id="287" name="Google Shape;287;g14790a54f2b_0_1"/>
          <p:cNvSpPr txBox="1">
            <a:spLocks noGrp="1"/>
          </p:cNvSpPr>
          <p:nvPr>
            <p:ph idx="1"/>
          </p:nvPr>
        </p:nvSpPr>
        <p:spPr>
          <a:xfrm>
            <a:off x="838200" y="1605375"/>
            <a:ext cx="10368900" cy="4772700"/>
          </a:xfrm>
          <a:prstGeom prst="rect">
            <a:avLst/>
          </a:prstGeom>
        </p:spPr>
        <p:txBody>
          <a:bodyPr spcFirstLastPara="1" wrap="square" lIns="91425" tIns="45700" rIns="91425" bIns="45700" anchor="t" anchorCtr="0">
            <a:noAutofit/>
          </a:bodyPr>
          <a:lstStyle/>
          <a:p>
            <a:pPr marL="457200" marR="0" lvl="0" indent="-355600" algn="l" rtl="0">
              <a:lnSpc>
                <a:spcPct val="90000"/>
              </a:lnSpc>
              <a:spcBef>
                <a:spcPts val="1000"/>
              </a:spcBef>
              <a:spcAft>
                <a:spcPts val="0"/>
              </a:spcAft>
              <a:buSzPts val="2000"/>
              <a:buChar char="•"/>
            </a:pPr>
            <a:r>
              <a:rPr lang="en-US" sz="3000" b="1"/>
              <a:t>Start identifying partner organizations</a:t>
            </a:r>
            <a:r>
              <a:rPr lang="en-US" sz="3000"/>
              <a:t> willing to do in-person activism </a:t>
            </a:r>
            <a:r>
              <a:rPr lang="en-US" sz="3000" b="1"/>
              <a:t>early on</a:t>
            </a:r>
            <a:endParaRPr sz="3000" b="1"/>
          </a:p>
          <a:p>
            <a:pPr marL="457200" marR="0" lvl="0" indent="-419100" algn="l" rtl="0">
              <a:lnSpc>
                <a:spcPct val="90000"/>
              </a:lnSpc>
              <a:spcBef>
                <a:spcPts val="0"/>
              </a:spcBef>
              <a:spcAft>
                <a:spcPts val="0"/>
              </a:spcAft>
              <a:buSzPts val="3000"/>
              <a:buChar char="•"/>
            </a:pPr>
            <a:r>
              <a:rPr lang="en-US" sz="3000"/>
              <a:t>Engage community members by demonstrating </a:t>
            </a:r>
            <a:r>
              <a:rPr lang="en-US" sz="3000" b="1"/>
              <a:t>how the funds benefit them directly</a:t>
            </a:r>
            <a:endParaRPr sz="3000" b="1"/>
          </a:p>
          <a:p>
            <a:pPr marL="457200" marR="0" lvl="0" indent="-355600" algn="l" rtl="0">
              <a:lnSpc>
                <a:spcPct val="90000"/>
              </a:lnSpc>
              <a:spcBef>
                <a:spcPts val="0"/>
              </a:spcBef>
              <a:spcAft>
                <a:spcPts val="0"/>
              </a:spcAft>
              <a:buSzPts val="2000"/>
              <a:buChar char="•"/>
            </a:pPr>
            <a:r>
              <a:rPr lang="en-US" sz="3000"/>
              <a:t>Come up with </a:t>
            </a:r>
            <a:r>
              <a:rPr lang="en-US" sz="3000" b="1"/>
              <a:t>innovative ways to get public to attend rallies</a:t>
            </a:r>
            <a:endParaRPr sz="3000" b="1"/>
          </a:p>
          <a:p>
            <a:pPr marL="457200" marR="0" lvl="0" indent="-355600" algn="l" rtl="0">
              <a:lnSpc>
                <a:spcPct val="90000"/>
              </a:lnSpc>
              <a:spcBef>
                <a:spcPts val="0"/>
              </a:spcBef>
              <a:spcAft>
                <a:spcPts val="0"/>
              </a:spcAft>
              <a:buSzPts val="2000"/>
              <a:buChar char="•"/>
            </a:pPr>
            <a:r>
              <a:rPr lang="en-US" sz="3000" b="1"/>
              <a:t>Activate </a:t>
            </a:r>
            <a:r>
              <a:rPr lang="en-US" sz="3000"/>
              <a:t>personal &amp; professional</a:t>
            </a:r>
            <a:r>
              <a:rPr lang="en-US" sz="3000" b="1"/>
              <a:t> contacts </a:t>
            </a:r>
            <a:endParaRPr sz="3000" b="1"/>
          </a:p>
          <a:p>
            <a:pPr marL="457200" marR="0" lvl="0" indent="-355600" algn="l" rtl="0">
              <a:lnSpc>
                <a:spcPct val="90000"/>
              </a:lnSpc>
              <a:spcBef>
                <a:spcPts val="0"/>
              </a:spcBef>
              <a:spcAft>
                <a:spcPts val="0"/>
              </a:spcAft>
              <a:buSzPts val="2000"/>
              <a:buChar char="•"/>
            </a:pPr>
            <a:r>
              <a:rPr lang="en-US" sz="3000"/>
              <a:t>Tie overall campaign goals to </a:t>
            </a:r>
            <a:r>
              <a:rPr lang="en-US" sz="3000" b="1"/>
              <a:t>metrics</a:t>
            </a:r>
            <a:r>
              <a:rPr lang="en-US" sz="3000"/>
              <a:t> (e.g. how will the funds create jobs)</a:t>
            </a:r>
            <a:endParaRPr sz="3000"/>
          </a:p>
          <a:p>
            <a:pPr marL="457200" lvl="0" indent="0" algn="l" rtl="0">
              <a:spcBef>
                <a:spcPts val="1000"/>
              </a:spcBef>
              <a:spcAft>
                <a:spcPts val="0"/>
              </a:spcAft>
              <a:buNone/>
            </a:pPr>
            <a:endParaRPr sz="3000"/>
          </a:p>
          <a:p>
            <a:pPr marL="457200" marR="0" lvl="0" indent="0" algn="l" rtl="0">
              <a:lnSpc>
                <a:spcPct val="90000"/>
              </a:lnSpc>
              <a:spcBef>
                <a:spcPts val="100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Next Steps	</a:t>
            </a:r>
            <a:endParaRPr/>
          </a:p>
        </p:txBody>
      </p:sp>
      <p:sp>
        <p:nvSpPr>
          <p:cNvPr id="293" name="Google Shape;293;p22"/>
          <p:cNvSpPr txBox="1"/>
          <p:nvPr/>
        </p:nvSpPr>
        <p:spPr>
          <a:xfrm>
            <a:off x="337750" y="1879700"/>
            <a:ext cx="11016050" cy="2444998"/>
          </a:xfrm>
          <a:prstGeom prst="rect">
            <a:avLst/>
          </a:prstGeom>
          <a:noFill/>
          <a:ln>
            <a:noFill/>
          </a:ln>
        </p:spPr>
        <p:txBody>
          <a:bodyPr spcFirstLastPara="1" wrap="square" lIns="91425" tIns="91425" rIns="91425" bIns="91425" anchor="t" anchorCtr="0">
            <a:spAutoFit/>
          </a:bodyPr>
          <a:lstStyle/>
          <a:p>
            <a:pPr marL="685800" lvl="1" indent="-274170" algn="l" rtl="0">
              <a:lnSpc>
                <a:spcPct val="90000"/>
              </a:lnSpc>
              <a:spcBef>
                <a:spcPts val="500"/>
              </a:spcBef>
              <a:spcAft>
                <a:spcPts val="0"/>
              </a:spcAft>
              <a:buClr>
                <a:schemeClr val="dk1"/>
              </a:buClr>
              <a:buSzPts val="3118"/>
              <a:buChar char="•"/>
            </a:pPr>
            <a:r>
              <a:rPr lang="en-US" sz="3117" dirty="0">
                <a:solidFill>
                  <a:schemeClr val="dk1"/>
                </a:solidFill>
                <a:latin typeface="Calibri"/>
                <a:ea typeface="Calibri"/>
                <a:cs typeface="Calibri"/>
                <a:sym typeface="Calibri"/>
              </a:rPr>
              <a:t>Reconvene coalition partners to </a:t>
            </a:r>
          </a:p>
          <a:p>
            <a:pPr marL="411630" lvl="1" algn="l" rtl="0">
              <a:lnSpc>
                <a:spcPct val="90000"/>
              </a:lnSpc>
              <a:spcBef>
                <a:spcPts val="500"/>
              </a:spcBef>
              <a:spcAft>
                <a:spcPts val="0"/>
              </a:spcAft>
              <a:buClr>
                <a:schemeClr val="dk1"/>
              </a:buClr>
              <a:buSzPts val="3118"/>
            </a:pPr>
            <a:endParaRPr lang="en-US" sz="1600" dirty="0">
              <a:solidFill>
                <a:schemeClr val="dk1"/>
              </a:solidFill>
              <a:latin typeface="Calibri"/>
              <a:ea typeface="Calibri"/>
              <a:cs typeface="Calibri"/>
              <a:sym typeface="Calibri"/>
            </a:endParaRPr>
          </a:p>
          <a:p>
            <a:pPr marL="1326030" lvl="2" indent="-457200">
              <a:lnSpc>
                <a:spcPct val="90000"/>
              </a:lnSpc>
              <a:spcBef>
                <a:spcPts val="500"/>
              </a:spcBef>
              <a:buClr>
                <a:schemeClr val="dk1"/>
              </a:buClr>
              <a:buSzPts val="3118"/>
              <a:buFont typeface="Courier New" panose="02070309020205020404" pitchFamily="49" charset="0"/>
              <a:buChar char="o"/>
            </a:pPr>
            <a:r>
              <a:rPr lang="en-US" sz="3117" b="1" dirty="0">
                <a:solidFill>
                  <a:schemeClr val="dk1"/>
                </a:solidFill>
                <a:latin typeface="Calibri"/>
                <a:ea typeface="Calibri"/>
                <a:cs typeface="Calibri"/>
                <a:sym typeface="Calibri"/>
              </a:rPr>
              <a:t>restructure campaign activities</a:t>
            </a:r>
            <a:r>
              <a:rPr lang="en-US" sz="3117" dirty="0">
                <a:solidFill>
                  <a:schemeClr val="dk1"/>
                </a:solidFill>
                <a:latin typeface="Calibri"/>
                <a:ea typeface="Calibri"/>
                <a:cs typeface="Calibri"/>
                <a:sym typeface="Calibri"/>
              </a:rPr>
              <a:t> for the remainder of 2022 </a:t>
            </a:r>
          </a:p>
          <a:p>
            <a:pPr marL="1326030" lvl="2" indent="-457200">
              <a:lnSpc>
                <a:spcPct val="90000"/>
              </a:lnSpc>
              <a:spcBef>
                <a:spcPts val="500"/>
              </a:spcBef>
              <a:buClr>
                <a:schemeClr val="dk1"/>
              </a:buClr>
              <a:buSzPts val="3118"/>
              <a:buFont typeface="Courier New" panose="02070309020205020404" pitchFamily="49" charset="0"/>
              <a:buChar char="o"/>
            </a:pPr>
            <a:r>
              <a:rPr lang="en-US" sz="3117" dirty="0">
                <a:solidFill>
                  <a:schemeClr val="dk1"/>
                </a:solidFill>
                <a:latin typeface="Calibri"/>
                <a:ea typeface="Calibri"/>
                <a:cs typeface="Calibri"/>
                <a:sym typeface="Calibri"/>
              </a:rPr>
              <a:t>get fund in the 2023/24 budget</a:t>
            </a:r>
            <a:br>
              <a:rPr lang="en-US" sz="3117" dirty="0">
                <a:solidFill>
                  <a:schemeClr val="dk1"/>
                </a:solidFill>
                <a:latin typeface="Calibri"/>
                <a:ea typeface="Calibri"/>
                <a:cs typeface="Calibri"/>
                <a:sym typeface="Calibri"/>
              </a:rPr>
            </a:br>
            <a:endParaRPr sz="3117"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15840cd6d5b_1_0"/>
          <p:cNvSpPr txBox="1"/>
          <p:nvPr/>
        </p:nvSpPr>
        <p:spPr>
          <a:xfrm>
            <a:off x="735900" y="679450"/>
            <a:ext cx="10720200" cy="5428315"/>
          </a:xfrm>
          <a:prstGeom prst="rect">
            <a:avLst/>
          </a:prstGeom>
          <a:noFill/>
          <a:ln>
            <a:noFill/>
          </a:ln>
        </p:spPr>
        <p:txBody>
          <a:bodyPr spcFirstLastPara="1" wrap="square" lIns="91425" tIns="91425" rIns="91425" bIns="91425" anchor="t" anchorCtr="0">
            <a:spAutoFit/>
          </a:bodyPr>
          <a:lstStyle/>
          <a:p>
            <a:pPr marL="457200" lvl="0" indent="0" algn="ctr" rtl="0">
              <a:lnSpc>
                <a:spcPct val="90000"/>
              </a:lnSpc>
              <a:spcBef>
                <a:spcPts val="500"/>
              </a:spcBef>
              <a:spcAft>
                <a:spcPts val="0"/>
              </a:spcAft>
              <a:buNone/>
            </a:pPr>
            <a:r>
              <a:rPr lang="en-US" sz="3700" dirty="0">
                <a:solidFill>
                  <a:schemeClr val="dk1"/>
                </a:solidFill>
                <a:latin typeface="Calibri"/>
                <a:ea typeface="Calibri"/>
                <a:cs typeface="Calibri"/>
                <a:sym typeface="Calibri"/>
              </a:rPr>
              <a:t>Much gratitude to</a:t>
            </a:r>
            <a:r>
              <a:rPr lang="en-US" sz="3900" dirty="0">
                <a:solidFill>
                  <a:schemeClr val="dk1"/>
                </a:solidFill>
                <a:latin typeface="Calibri"/>
                <a:ea typeface="Calibri"/>
                <a:cs typeface="Calibri"/>
                <a:sym typeface="Calibri"/>
              </a:rPr>
              <a:t> </a:t>
            </a:r>
            <a:endParaRPr sz="3900" dirty="0">
              <a:solidFill>
                <a:schemeClr val="dk1"/>
              </a:solidFill>
              <a:latin typeface="Calibri"/>
              <a:ea typeface="Calibri"/>
              <a:cs typeface="Calibri"/>
              <a:sym typeface="Calibri"/>
            </a:endParaRPr>
          </a:p>
          <a:p>
            <a:pPr marL="457200" lvl="0" indent="0" algn="ctr" rtl="0">
              <a:lnSpc>
                <a:spcPct val="90000"/>
              </a:lnSpc>
              <a:spcBef>
                <a:spcPts val="500"/>
              </a:spcBef>
              <a:spcAft>
                <a:spcPts val="0"/>
              </a:spcAft>
              <a:buNone/>
            </a:pPr>
            <a:endParaRPr lang="en-US" sz="3200" dirty="0">
              <a:solidFill>
                <a:schemeClr val="dk1"/>
              </a:solidFill>
              <a:latin typeface="Calibri"/>
              <a:ea typeface="Calibri"/>
              <a:cs typeface="Calibri"/>
              <a:sym typeface="Calibri"/>
            </a:endParaRPr>
          </a:p>
          <a:p>
            <a:pPr marL="457200" lvl="0" indent="0" algn="ctr" rtl="0">
              <a:lnSpc>
                <a:spcPct val="90000"/>
              </a:lnSpc>
              <a:spcBef>
                <a:spcPts val="500"/>
              </a:spcBef>
              <a:spcAft>
                <a:spcPts val="0"/>
              </a:spcAft>
              <a:buNone/>
            </a:pPr>
            <a:br>
              <a:rPr lang="en-US" sz="4617" dirty="0">
                <a:solidFill>
                  <a:schemeClr val="dk1"/>
                </a:solidFill>
                <a:latin typeface="Calibri"/>
                <a:ea typeface="Calibri"/>
                <a:cs typeface="Calibri"/>
                <a:sym typeface="Calibri"/>
              </a:rPr>
            </a:br>
            <a:endParaRPr sz="4617" b="1" dirty="0">
              <a:solidFill>
                <a:schemeClr val="dk1"/>
              </a:solidFill>
              <a:latin typeface="Calibri"/>
              <a:ea typeface="Calibri"/>
              <a:cs typeface="Calibri"/>
              <a:sym typeface="Calibri"/>
            </a:endParaRPr>
          </a:p>
          <a:p>
            <a:pPr marL="457200" lvl="0" indent="0" algn="ctr" rtl="0">
              <a:lnSpc>
                <a:spcPct val="90000"/>
              </a:lnSpc>
              <a:spcBef>
                <a:spcPts val="500"/>
              </a:spcBef>
              <a:spcAft>
                <a:spcPts val="0"/>
              </a:spcAft>
              <a:buNone/>
            </a:pPr>
            <a:endParaRPr sz="4617" b="1" dirty="0">
              <a:solidFill>
                <a:schemeClr val="dk1"/>
              </a:solidFill>
              <a:latin typeface="Calibri"/>
              <a:ea typeface="Calibri"/>
              <a:cs typeface="Calibri"/>
              <a:sym typeface="Calibri"/>
            </a:endParaRPr>
          </a:p>
          <a:p>
            <a:pPr marL="457200" lvl="0" indent="0" algn="ctr" rtl="0">
              <a:lnSpc>
                <a:spcPct val="90000"/>
              </a:lnSpc>
              <a:spcBef>
                <a:spcPts val="500"/>
              </a:spcBef>
              <a:spcAft>
                <a:spcPts val="0"/>
              </a:spcAft>
              <a:buNone/>
            </a:pPr>
            <a:endParaRPr sz="4617" b="1" dirty="0">
              <a:solidFill>
                <a:schemeClr val="dk1"/>
              </a:solidFill>
              <a:latin typeface="Calibri"/>
              <a:ea typeface="Calibri"/>
              <a:cs typeface="Calibri"/>
              <a:sym typeface="Calibri"/>
            </a:endParaRPr>
          </a:p>
          <a:p>
            <a:pPr marL="457200" lvl="0" indent="0" algn="ctr" rtl="0">
              <a:lnSpc>
                <a:spcPct val="90000"/>
              </a:lnSpc>
              <a:spcBef>
                <a:spcPts val="500"/>
              </a:spcBef>
              <a:spcAft>
                <a:spcPts val="0"/>
              </a:spcAft>
              <a:buNone/>
            </a:pPr>
            <a:r>
              <a:rPr lang="en-US" sz="3817" dirty="0">
                <a:solidFill>
                  <a:schemeClr val="dk1"/>
                </a:solidFill>
                <a:latin typeface="Calibri"/>
                <a:ea typeface="Calibri"/>
                <a:cs typeface="Calibri"/>
                <a:sym typeface="Calibri"/>
              </a:rPr>
              <a:t>for your generous support </a:t>
            </a:r>
            <a:endParaRPr sz="3817" dirty="0">
              <a:solidFill>
                <a:schemeClr val="dk1"/>
              </a:solidFill>
              <a:latin typeface="Calibri"/>
              <a:ea typeface="Calibri"/>
              <a:cs typeface="Calibri"/>
              <a:sym typeface="Calibri"/>
            </a:endParaRPr>
          </a:p>
          <a:p>
            <a:pPr marL="457200" lvl="0" indent="0" algn="ctr" rtl="0">
              <a:lnSpc>
                <a:spcPct val="90000"/>
              </a:lnSpc>
              <a:spcBef>
                <a:spcPts val="500"/>
              </a:spcBef>
              <a:spcAft>
                <a:spcPts val="0"/>
              </a:spcAft>
              <a:buNone/>
            </a:pPr>
            <a:r>
              <a:rPr lang="en-US" sz="3817" dirty="0">
                <a:solidFill>
                  <a:schemeClr val="dk1"/>
                </a:solidFill>
                <a:latin typeface="Calibri"/>
                <a:ea typeface="Calibri"/>
                <a:cs typeface="Calibri"/>
                <a:sym typeface="Calibri"/>
              </a:rPr>
              <a:t>of this campaign!</a:t>
            </a:r>
            <a:endParaRPr sz="3817" dirty="0">
              <a:solidFill>
                <a:schemeClr val="dk1"/>
              </a:solidFill>
              <a:latin typeface="Calibri"/>
              <a:ea typeface="Calibri"/>
              <a:cs typeface="Calibri"/>
              <a:sym typeface="Calibri"/>
            </a:endParaRPr>
          </a:p>
        </p:txBody>
      </p:sp>
      <p:pic>
        <p:nvPicPr>
          <p:cNvPr id="299" name="Google Shape;299;g15840cd6d5b_1_0"/>
          <p:cNvPicPr preferRelativeResize="0"/>
          <p:nvPr/>
        </p:nvPicPr>
        <p:blipFill>
          <a:blip r:embed="rId3">
            <a:alphaModFix/>
          </a:blip>
          <a:stretch>
            <a:fillRect/>
          </a:stretch>
        </p:blipFill>
        <p:spPr>
          <a:xfrm>
            <a:off x="4643150" y="1809287"/>
            <a:ext cx="3207650" cy="2465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Content</a:t>
            </a:r>
            <a:endParaRPr/>
          </a:p>
        </p:txBody>
      </p:sp>
      <p:sp>
        <p:nvSpPr>
          <p:cNvPr id="114" name="Google Shape;114;p2"/>
          <p:cNvSpPr txBox="1">
            <a:spLocks noGrp="1"/>
          </p:cNvSpPr>
          <p:nvPr>
            <p:ph idx="1"/>
          </p:nvPr>
        </p:nvSpPr>
        <p:spPr>
          <a:xfrm>
            <a:off x="838200" y="1825625"/>
            <a:ext cx="10515600" cy="4633200"/>
          </a:xfrm>
          <a:prstGeom prst="rect">
            <a:avLst/>
          </a:prstGeom>
          <a:noFill/>
          <a:ln>
            <a:noFill/>
          </a:ln>
        </p:spPr>
        <p:txBody>
          <a:bodyPr spcFirstLastPara="1" wrap="square" lIns="91425" tIns="45700" rIns="91425" bIns="45700" anchor="t" anchorCtr="0">
            <a:noAutofit/>
          </a:bodyPr>
          <a:lstStyle/>
          <a:p>
            <a:pPr marL="228600" lvl="0" indent="-248284" algn="l" rtl="0">
              <a:lnSpc>
                <a:spcPct val="90000"/>
              </a:lnSpc>
              <a:spcBef>
                <a:spcPts val="0"/>
              </a:spcBef>
              <a:spcAft>
                <a:spcPts val="0"/>
              </a:spcAft>
              <a:buClr>
                <a:schemeClr val="dk1"/>
              </a:buClr>
              <a:buSzPts val="2900"/>
              <a:buChar char="•"/>
            </a:pPr>
            <a:r>
              <a:rPr lang="en-US" sz="2900" dirty="0"/>
              <a:t>Health Equity &amp; Racial Justice Fund</a:t>
            </a:r>
          </a:p>
          <a:p>
            <a:pPr marL="780416" lvl="1" indent="-342900">
              <a:spcBef>
                <a:spcPts val="0"/>
              </a:spcBef>
              <a:buClr>
                <a:schemeClr val="dk1"/>
              </a:buClr>
              <a:buSzPts val="2900"/>
              <a:buFont typeface="Courier New" panose="02070309020205020404" pitchFamily="49" charset="0"/>
              <a:buChar char="o"/>
            </a:pPr>
            <a:r>
              <a:rPr lang="en-US" dirty="0"/>
              <a:t>Background &amp; Campaign Goals</a:t>
            </a:r>
            <a:br>
              <a:rPr lang="en-US" dirty="0"/>
            </a:br>
            <a:endParaRPr sz="2800" dirty="0"/>
          </a:p>
          <a:p>
            <a:pPr marL="228600" lvl="0" indent="-248284" algn="l" rtl="0">
              <a:lnSpc>
                <a:spcPct val="90000"/>
              </a:lnSpc>
              <a:spcBef>
                <a:spcPts val="1000"/>
              </a:spcBef>
              <a:spcAft>
                <a:spcPts val="0"/>
              </a:spcAft>
              <a:buClr>
                <a:schemeClr val="dk1"/>
              </a:buClr>
              <a:buSzPts val="2900"/>
              <a:buChar char="•"/>
            </a:pPr>
            <a:r>
              <a:rPr lang="en-US" sz="2900" dirty="0"/>
              <a:t>Engagement &amp; Communication Strategies </a:t>
            </a:r>
            <a:br>
              <a:rPr lang="en-US" sz="2900" dirty="0"/>
            </a:br>
            <a:endParaRPr sz="2900" dirty="0"/>
          </a:p>
          <a:p>
            <a:pPr marL="228600" lvl="0" indent="-248284" algn="l" rtl="0">
              <a:lnSpc>
                <a:spcPct val="90000"/>
              </a:lnSpc>
              <a:spcBef>
                <a:spcPts val="1000"/>
              </a:spcBef>
              <a:spcAft>
                <a:spcPts val="0"/>
              </a:spcAft>
              <a:buClr>
                <a:schemeClr val="dk1"/>
              </a:buClr>
              <a:buSzPts val="2900"/>
              <a:buChar char="•"/>
            </a:pPr>
            <a:r>
              <a:rPr lang="en-US" sz="2900" dirty="0"/>
              <a:t>Rallies and Media Coverage</a:t>
            </a:r>
            <a:br>
              <a:rPr lang="en-US" sz="2900" dirty="0"/>
            </a:br>
            <a:endParaRPr sz="2900" dirty="0"/>
          </a:p>
          <a:p>
            <a:pPr marL="228600" lvl="0" indent="-248284" algn="l" rtl="0">
              <a:lnSpc>
                <a:spcPct val="90000"/>
              </a:lnSpc>
              <a:spcBef>
                <a:spcPts val="1000"/>
              </a:spcBef>
              <a:spcAft>
                <a:spcPts val="0"/>
              </a:spcAft>
              <a:buClr>
                <a:schemeClr val="dk1"/>
              </a:buClr>
              <a:buSzPts val="2900"/>
              <a:buChar char="•"/>
            </a:pPr>
            <a:r>
              <a:rPr lang="en-US" sz="2900" dirty="0"/>
              <a:t>Campaign Results, Challenges, Lessons Learned</a:t>
            </a:r>
            <a:br>
              <a:rPr lang="en-US" sz="2900" dirty="0"/>
            </a:br>
            <a:endParaRPr sz="2900" dirty="0"/>
          </a:p>
          <a:p>
            <a:pPr marL="228600" lvl="0" indent="-248284" algn="l" rtl="0">
              <a:lnSpc>
                <a:spcPct val="90000"/>
              </a:lnSpc>
              <a:spcBef>
                <a:spcPts val="1000"/>
              </a:spcBef>
              <a:spcAft>
                <a:spcPts val="0"/>
              </a:spcAft>
              <a:buClr>
                <a:schemeClr val="dk1"/>
              </a:buClr>
              <a:buSzPts val="2900"/>
              <a:buChar char="•"/>
            </a:pPr>
            <a:r>
              <a:rPr lang="en-US" sz="2900" dirty="0"/>
              <a:t>Q&amp;A</a:t>
            </a:r>
            <a:endParaRPr sz="2900" dirty="0"/>
          </a:p>
        </p:txBody>
      </p:sp>
      <p:pic>
        <p:nvPicPr>
          <p:cNvPr id="115" name="Google Shape;115;p2"/>
          <p:cNvPicPr preferRelativeResize="0"/>
          <p:nvPr/>
        </p:nvPicPr>
        <p:blipFill>
          <a:blip r:embed="rId3">
            <a:alphaModFix/>
          </a:blip>
          <a:stretch>
            <a:fillRect/>
          </a:stretch>
        </p:blipFill>
        <p:spPr>
          <a:xfrm>
            <a:off x="8415338" y="971550"/>
            <a:ext cx="3200400" cy="33095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HE&amp;RJ Fund: 12 Co-Sponsors</a:t>
            </a:r>
            <a:endParaRPr/>
          </a:p>
        </p:txBody>
      </p:sp>
      <p:sp>
        <p:nvSpPr>
          <p:cNvPr id="121" name="Google Shape;121;p7"/>
          <p:cNvSpPr txBox="1">
            <a:spLocks noGrp="1"/>
          </p:cNvSpPr>
          <p:nvPr>
            <p:ph idx="1"/>
          </p:nvPr>
        </p:nvSpPr>
        <p:spPr>
          <a:xfrm>
            <a:off x="701728" y="1809600"/>
            <a:ext cx="10788600" cy="4351200"/>
          </a:xfrm>
          <a:prstGeom prst="rect">
            <a:avLst/>
          </a:prstGeom>
          <a:noFill/>
          <a:ln>
            <a:noFill/>
          </a:ln>
        </p:spPr>
        <p:txBody>
          <a:bodyPr spcFirstLastPara="1" wrap="square" lIns="91425" tIns="45700" rIns="91425" bIns="45700" anchor="t" anchorCtr="0">
            <a:noAutofit/>
          </a:bodyPr>
          <a:lstStyle/>
          <a:p>
            <a:pPr marL="228600" lvl="0" indent="-247650" algn="l" rtl="0">
              <a:lnSpc>
                <a:spcPct val="80000"/>
              </a:lnSpc>
              <a:spcBef>
                <a:spcPts val="0"/>
              </a:spcBef>
              <a:spcAft>
                <a:spcPts val="0"/>
              </a:spcAft>
              <a:buClr>
                <a:schemeClr val="dk1"/>
              </a:buClr>
              <a:buSzPts val="2150"/>
              <a:buChar char="•"/>
            </a:pPr>
            <a:r>
              <a:rPr lang="en-US" sz="2150" dirty="0"/>
              <a:t>Asian Pacific Partners for Empowerment, </a:t>
            </a:r>
            <a:endParaRPr sz="2890" dirty="0"/>
          </a:p>
          <a:p>
            <a:pPr marL="228600" lvl="0" indent="-247650" algn="l" rtl="0">
              <a:lnSpc>
                <a:spcPct val="80000"/>
              </a:lnSpc>
              <a:spcBef>
                <a:spcPts val="1000"/>
              </a:spcBef>
              <a:spcAft>
                <a:spcPts val="0"/>
              </a:spcAft>
              <a:buClr>
                <a:schemeClr val="dk1"/>
              </a:buClr>
              <a:buSzPts val="2150"/>
              <a:buChar char="•"/>
            </a:pPr>
            <a:r>
              <a:rPr lang="en-US" sz="2150" dirty="0"/>
              <a:t>Advocacy and Leadership (APPEAL) </a:t>
            </a:r>
            <a:endParaRPr sz="2890" dirty="0"/>
          </a:p>
          <a:p>
            <a:pPr marL="228600" lvl="0" indent="-247650" algn="l" rtl="0">
              <a:lnSpc>
                <a:spcPct val="80000"/>
              </a:lnSpc>
              <a:spcBef>
                <a:spcPts val="1000"/>
              </a:spcBef>
              <a:spcAft>
                <a:spcPts val="0"/>
              </a:spcAft>
              <a:buClr>
                <a:schemeClr val="dk1"/>
              </a:buClr>
              <a:buSzPts val="2150"/>
              <a:buChar char="•"/>
            </a:pPr>
            <a:r>
              <a:rPr lang="en-US" sz="2150" dirty="0"/>
              <a:t>Black Women for Wellness Action Project</a:t>
            </a:r>
            <a:endParaRPr sz="2890" dirty="0"/>
          </a:p>
          <a:p>
            <a:pPr marL="228600" lvl="0" indent="-247650" algn="l" rtl="0">
              <a:lnSpc>
                <a:spcPct val="80000"/>
              </a:lnSpc>
              <a:spcBef>
                <a:spcPts val="1000"/>
              </a:spcBef>
              <a:spcAft>
                <a:spcPts val="0"/>
              </a:spcAft>
              <a:buClr>
                <a:schemeClr val="dk1"/>
              </a:buClr>
              <a:buSzPts val="2150"/>
              <a:buChar char="•"/>
            </a:pPr>
            <a:r>
              <a:rPr lang="en-US" sz="2150" dirty="0"/>
              <a:t>California Black Health Network </a:t>
            </a:r>
            <a:endParaRPr sz="2890" dirty="0"/>
          </a:p>
          <a:p>
            <a:pPr marL="228600" lvl="0" indent="-247650" algn="l" rtl="0">
              <a:lnSpc>
                <a:spcPct val="80000"/>
              </a:lnSpc>
              <a:spcBef>
                <a:spcPts val="1000"/>
              </a:spcBef>
              <a:spcAft>
                <a:spcPts val="0"/>
              </a:spcAft>
              <a:buClr>
                <a:schemeClr val="dk1"/>
              </a:buClr>
              <a:buSzPts val="2150"/>
              <a:buChar char="•"/>
            </a:pPr>
            <a:r>
              <a:rPr lang="en-US" sz="2150" dirty="0"/>
              <a:t>California Black Women's Health Project </a:t>
            </a:r>
            <a:endParaRPr sz="2890" dirty="0"/>
          </a:p>
          <a:p>
            <a:pPr marL="228600" lvl="0" indent="-247650" algn="l" rtl="0">
              <a:lnSpc>
                <a:spcPct val="80000"/>
              </a:lnSpc>
              <a:spcBef>
                <a:spcPts val="1000"/>
              </a:spcBef>
              <a:spcAft>
                <a:spcPts val="0"/>
              </a:spcAft>
              <a:buClr>
                <a:schemeClr val="dk1"/>
              </a:buClr>
              <a:buSzPts val="2150"/>
              <a:buChar char="•"/>
            </a:pPr>
            <a:r>
              <a:rPr lang="en-US" sz="2150" dirty="0"/>
              <a:t>California Latinas for Reproductive Justice </a:t>
            </a:r>
            <a:endParaRPr sz="2890" dirty="0"/>
          </a:p>
          <a:p>
            <a:pPr marL="228600" lvl="0" indent="-247650" algn="l" rtl="0">
              <a:lnSpc>
                <a:spcPct val="80000"/>
              </a:lnSpc>
              <a:spcBef>
                <a:spcPts val="1000"/>
              </a:spcBef>
              <a:spcAft>
                <a:spcPts val="0"/>
              </a:spcAft>
              <a:buClr>
                <a:schemeClr val="dk1"/>
              </a:buClr>
              <a:buSzPts val="2150"/>
              <a:buChar char="•"/>
            </a:pPr>
            <a:r>
              <a:rPr lang="en-US" sz="2150" dirty="0"/>
              <a:t>California Pan-Ethnic Health Network </a:t>
            </a:r>
            <a:endParaRPr sz="2890" dirty="0"/>
          </a:p>
          <a:p>
            <a:pPr marL="228600" lvl="0" indent="-247650" algn="l" rtl="0">
              <a:lnSpc>
                <a:spcPct val="80000"/>
              </a:lnSpc>
              <a:spcBef>
                <a:spcPts val="1000"/>
              </a:spcBef>
              <a:spcAft>
                <a:spcPts val="0"/>
              </a:spcAft>
              <a:buClr>
                <a:schemeClr val="dk1"/>
              </a:buClr>
              <a:buSzPts val="2150"/>
              <a:buChar char="•"/>
            </a:pPr>
            <a:r>
              <a:rPr lang="en-US" sz="2150" dirty="0"/>
              <a:t>Latino Coalition for a Healthy California </a:t>
            </a:r>
            <a:endParaRPr sz="2890" dirty="0"/>
          </a:p>
          <a:p>
            <a:pPr marL="228600" lvl="0" indent="-247650" algn="l" rtl="0">
              <a:lnSpc>
                <a:spcPct val="80000"/>
              </a:lnSpc>
              <a:spcBef>
                <a:spcPts val="1000"/>
              </a:spcBef>
              <a:spcAft>
                <a:spcPts val="0"/>
              </a:spcAft>
              <a:buClr>
                <a:schemeClr val="dk1"/>
              </a:buClr>
              <a:buSzPts val="2150"/>
              <a:buChar char="•"/>
            </a:pPr>
            <a:r>
              <a:rPr lang="en-US" sz="2150" dirty="0"/>
              <a:t>Public Health Advocates </a:t>
            </a:r>
            <a:endParaRPr sz="2890" dirty="0"/>
          </a:p>
          <a:p>
            <a:pPr marL="228600" lvl="0" indent="-247650" algn="l" rtl="0">
              <a:lnSpc>
                <a:spcPct val="80000"/>
              </a:lnSpc>
              <a:spcBef>
                <a:spcPts val="1000"/>
              </a:spcBef>
              <a:spcAft>
                <a:spcPts val="0"/>
              </a:spcAft>
              <a:buClr>
                <a:schemeClr val="dk1"/>
              </a:buClr>
              <a:buSzPts val="2150"/>
              <a:buChar char="•"/>
            </a:pPr>
            <a:r>
              <a:rPr lang="en-US" sz="2150" dirty="0"/>
              <a:t>Public Health Institute </a:t>
            </a:r>
            <a:endParaRPr sz="2890" dirty="0"/>
          </a:p>
          <a:p>
            <a:pPr marL="228600" lvl="0" indent="-247650" algn="l" rtl="0">
              <a:lnSpc>
                <a:spcPct val="80000"/>
              </a:lnSpc>
              <a:spcBef>
                <a:spcPts val="1000"/>
              </a:spcBef>
              <a:spcAft>
                <a:spcPts val="0"/>
              </a:spcAft>
              <a:buClr>
                <a:schemeClr val="dk1"/>
              </a:buClr>
              <a:buSzPts val="2150"/>
              <a:buChar char="•"/>
            </a:pPr>
            <a:r>
              <a:rPr lang="en-US" sz="2150" dirty="0"/>
              <a:t>Roots Community Health Center </a:t>
            </a:r>
            <a:endParaRPr sz="2890" dirty="0"/>
          </a:p>
          <a:p>
            <a:pPr marL="228600" lvl="0" indent="-215900" algn="l" rtl="0">
              <a:lnSpc>
                <a:spcPct val="80000"/>
              </a:lnSpc>
              <a:spcBef>
                <a:spcPts val="1000"/>
              </a:spcBef>
              <a:spcAft>
                <a:spcPts val="0"/>
              </a:spcAft>
              <a:buClr>
                <a:schemeClr val="dk1"/>
              </a:buClr>
              <a:buSzPts val="1650"/>
              <a:buChar char="•"/>
            </a:pPr>
            <a:r>
              <a:rPr lang="en-US" sz="2150" dirty="0"/>
              <a:t>Roots of Change			</a:t>
            </a:r>
            <a:r>
              <a:rPr lang="en-US" sz="1650" dirty="0"/>
              <a:t> </a:t>
            </a:r>
            <a:r>
              <a:rPr lang="en-US" sz="2150" dirty="0"/>
              <a:t>	</a:t>
            </a:r>
            <a:endParaRPr sz="2150" dirty="0"/>
          </a:p>
        </p:txBody>
      </p:sp>
      <p:pic>
        <p:nvPicPr>
          <p:cNvPr id="122" name="Google Shape;122;p7" descr="Logo, company name&#10;&#10;Description automatically generated">
            <a:hlinkClick r:id="rId3"/>
          </p:cNvPr>
          <p:cNvPicPr preferRelativeResize="0"/>
          <p:nvPr/>
        </p:nvPicPr>
        <p:blipFill rotWithShape="1">
          <a:blip r:embed="rId4">
            <a:alphaModFix/>
          </a:blip>
          <a:srcRect/>
          <a:stretch/>
        </p:blipFill>
        <p:spPr>
          <a:xfrm>
            <a:off x="6815675" y="1278075"/>
            <a:ext cx="5209849" cy="3052924"/>
          </a:xfrm>
          <a:prstGeom prst="rect">
            <a:avLst/>
          </a:prstGeom>
          <a:noFill/>
          <a:ln>
            <a:noFill/>
          </a:ln>
        </p:spPr>
      </p:pic>
      <p:sp>
        <p:nvSpPr>
          <p:cNvPr id="123" name="Google Shape;123;p7"/>
          <p:cNvSpPr txBox="1"/>
          <p:nvPr/>
        </p:nvSpPr>
        <p:spPr>
          <a:xfrm>
            <a:off x="6604000" y="4331000"/>
            <a:ext cx="55062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b="1">
              <a:solidFill>
                <a:schemeClr val="dk1"/>
              </a:solidFill>
              <a:latin typeface="Calibri"/>
              <a:ea typeface="Calibri"/>
              <a:cs typeface="Calibri"/>
              <a:sym typeface="Calibri"/>
            </a:endParaRPr>
          </a:p>
          <a:p>
            <a:pPr marL="0" lvl="0" indent="0" algn="l" rtl="0">
              <a:spcBef>
                <a:spcPts val="0"/>
              </a:spcBef>
              <a:spcAft>
                <a:spcPts val="0"/>
              </a:spcAft>
              <a:buNone/>
            </a:pPr>
            <a:r>
              <a:rPr lang="en-US" sz="2500" b="1">
                <a:solidFill>
                  <a:schemeClr val="dk1"/>
                </a:solidFill>
                <a:latin typeface="Calibri"/>
                <a:ea typeface="Calibri"/>
                <a:cs typeface="Calibri"/>
                <a:sym typeface="Calibri"/>
              </a:rPr>
              <a:t>Fund is also supported by </a:t>
            </a:r>
            <a:br>
              <a:rPr lang="en-US" sz="2500" b="1">
                <a:solidFill>
                  <a:schemeClr val="dk1"/>
                </a:solidFill>
                <a:latin typeface="Calibri"/>
                <a:ea typeface="Calibri"/>
                <a:cs typeface="Calibri"/>
                <a:sym typeface="Calibri"/>
              </a:rPr>
            </a:br>
            <a:endParaRPr sz="1900" b="1">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9 legislators </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Over 200 organizations (NGOs, CBOs &amp; community clinics)</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5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HE&amp;RJ Fund: Background</a:t>
            </a:r>
            <a:endParaRPr b="1"/>
          </a:p>
        </p:txBody>
      </p:sp>
      <p:sp>
        <p:nvSpPr>
          <p:cNvPr id="129" name="Google Shape;129;p6"/>
          <p:cNvSpPr txBox="1">
            <a:spLocks noGrp="1"/>
          </p:cNvSpPr>
          <p:nvPr>
            <p:ph idx="1"/>
          </p:nvPr>
        </p:nvSpPr>
        <p:spPr>
          <a:xfrm>
            <a:off x="838200" y="1690700"/>
            <a:ext cx="10515600" cy="3914877"/>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700" b="1" dirty="0"/>
              <a:t>What is is?</a:t>
            </a:r>
            <a:br>
              <a:rPr lang="en-US" sz="2700" b="1" dirty="0"/>
            </a:br>
            <a:endParaRPr sz="2700" b="1" dirty="0"/>
          </a:p>
          <a:p>
            <a:pPr marL="457200" lvl="0" indent="-393700" algn="l" rtl="0">
              <a:spcBef>
                <a:spcPts val="0"/>
              </a:spcBef>
              <a:spcAft>
                <a:spcPts val="0"/>
              </a:spcAft>
              <a:buClr>
                <a:srgbClr val="2D2C2E"/>
              </a:buClr>
              <a:buSzPts val="2600"/>
              <a:buChar char="•"/>
            </a:pPr>
            <a:r>
              <a:rPr lang="en-US" sz="2600" dirty="0">
                <a:solidFill>
                  <a:srgbClr val="2D2C2E"/>
                </a:solidFill>
              </a:rPr>
              <a:t>Budget request for $100 million annually </a:t>
            </a:r>
            <a:r>
              <a:rPr lang="en-US" sz="2600" dirty="0"/>
              <a:t>to fund </a:t>
            </a:r>
          </a:p>
          <a:p>
            <a:pPr marL="63500" indent="0">
              <a:spcBef>
                <a:spcPts val="0"/>
              </a:spcBef>
              <a:buClr>
                <a:srgbClr val="2D2C2E"/>
              </a:buClr>
              <a:buSzPts val="2600"/>
              <a:buNone/>
            </a:pPr>
            <a:r>
              <a:rPr lang="en-US" sz="2600" dirty="0"/>
              <a:t>     community-based organizations, clinics and tribal</a:t>
            </a:r>
          </a:p>
          <a:p>
            <a:pPr marL="63500" indent="0">
              <a:spcBef>
                <a:spcPts val="0"/>
              </a:spcBef>
              <a:buClr>
                <a:srgbClr val="2D2C2E"/>
              </a:buClr>
              <a:buSzPts val="2600"/>
              <a:buNone/>
            </a:pPr>
            <a:r>
              <a:rPr lang="en-US" sz="2600" dirty="0"/>
              <a:t>     organizations. </a:t>
            </a:r>
            <a:endParaRPr sz="2600" dirty="0"/>
          </a:p>
          <a:p>
            <a:pPr marL="0" lvl="0" indent="457200" algn="l" rtl="0">
              <a:spcBef>
                <a:spcPts val="0"/>
              </a:spcBef>
              <a:spcAft>
                <a:spcPts val="0"/>
              </a:spcAft>
              <a:buNone/>
            </a:pPr>
            <a:endParaRPr sz="2600" dirty="0"/>
          </a:p>
          <a:p>
            <a:pPr marL="457200" lvl="0" indent="-393700" algn="l" rtl="0">
              <a:spcBef>
                <a:spcPts val="0"/>
              </a:spcBef>
              <a:spcAft>
                <a:spcPts val="0"/>
              </a:spcAft>
              <a:buClr>
                <a:srgbClr val="2D2C2E"/>
              </a:buClr>
              <a:buSzPts val="2600"/>
              <a:buChar char="•"/>
            </a:pPr>
            <a:r>
              <a:rPr lang="en-US" sz="2600" dirty="0">
                <a:solidFill>
                  <a:srgbClr val="2D2C2E"/>
                </a:solidFill>
              </a:rPr>
              <a:t>Innovative fund to provide resources directly to </a:t>
            </a:r>
          </a:p>
          <a:p>
            <a:pPr marL="63500" lvl="0" indent="0" algn="l" rtl="0">
              <a:spcBef>
                <a:spcPts val="0"/>
              </a:spcBef>
              <a:spcAft>
                <a:spcPts val="0"/>
              </a:spcAft>
              <a:buClr>
                <a:srgbClr val="2D2C2E"/>
              </a:buClr>
              <a:buSzPts val="2600"/>
              <a:buNone/>
            </a:pPr>
            <a:r>
              <a:rPr lang="en-US" sz="2600" dirty="0">
                <a:solidFill>
                  <a:srgbClr val="2D2C2E"/>
                </a:solidFill>
              </a:rPr>
              <a:t>     CBOs instead of government institutions</a:t>
            </a:r>
            <a:endParaRPr sz="2600" dirty="0">
              <a:solidFill>
                <a:srgbClr val="2D2C2E"/>
              </a:solidFill>
            </a:endParaRPr>
          </a:p>
          <a:p>
            <a:pPr marL="1371600" lvl="0" indent="0" algn="l" rtl="0">
              <a:spcBef>
                <a:spcPts val="0"/>
              </a:spcBef>
              <a:spcAft>
                <a:spcPts val="0"/>
              </a:spcAft>
              <a:buNone/>
            </a:pPr>
            <a:endParaRPr sz="2600" dirty="0">
              <a:solidFill>
                <a:srgbClr val="2D2C2E"/>
              </a:solidFill>
            </a:endParaRPr>
          </a:p>
          <a:p>
            <a:pPr marL="0" marR="0" lvl="0" indent="0" algn="l" rtl="0">
              <a:lnSpc>
                <a:spcPct val="90000"/>
              </a:lnSpc>
              <a:spcBef>
                <a:spcPts val="0"/>
              </a:spcBef>
              <a:spcAft>
                <a:spcPts val="0"/>
              </a:spcAft>
              <a:buNone/>
            </a:pPr>
            <a:endParaRPr sz="2500" dirty="0"/>
          </a:p>
        </p:txBody>
      </p:sp>
      <p:sp>
        <p:nvSpPr>
          <p:cNvPr id="130" name="Google Shape;130;p6"/>
          <p:cNvSpPr txBox="1"/>
          <p:nvPr/>
        </p:nvSpPr>
        <p:spPr>
          <a:xfrm>
            <a:off x="6581104" y="20477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Google Shape;115;p2">
            <a:extLst>
              <a:ext uri="{FF2B5EF4-FFF2-40B4-BE49-F238E27FC236}">
                <a16:creationId xmlns:a16="http://schemas.microsoft.com/office/drawing/2014/main" id="{D9F988D5-BEF7-320C-91DC-5491DA3E7E45}"/>
              </a:ext>
            </a:extLst>
          </p:cNvPr>
          <p:cNvPicPr preferRelativeResize="0"/>
          <p:nvPr/>
        </p:nvPicPr>
        <p:blipFill>
          <a:blip r:embed="rId3">
            <a:alphaModFix/>
          </a:blip>
          <a:stretch>
            <a:fillRect/>
          </a:stretch>
        </p:blipFill>
        <p:spPr>
          <a:xfrm>
            <a:off x="8643938" y="885826"/>
            <a:ext cx="3200399" cy="32178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564be4495d_0_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HE&amp;RJ Fund: Background</a:t>
            </a:r>
            <a:endParaRPr b="1"/>
          </a:p>
        </p:txBody>
      </p:sp>
      <p:sp>
        <p:nvSpPr>
          <p:cNvPr id="136" name="Google Shape;136;g1564be4495d_0_7"/>
          <p:cNvSpPr txBox="1">
            <a:spLocks noGrp="1"/>
          </p:cNvSpPr>
          <p:nvPr>
            <p:ph idx="1"/>
          </p:nvPr>
        </p:nvSpPr>
        <p:spPr>
          <a:xfrm>
            <a:off x="838200" y="1678350"/>
            <a:ext cx="7377113" cy="4039271"/>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b="1" dirty="0">
                <a:solidFill>
                  <a:srgbClr val="2D2C2E"/>
                </a:solidFill>
              </a:rPr>
              <a:t>Why do we need it? </a:t>
            </a:r>
            <a:br>
              <a:rPr lang="en-US" sz="2700" b="1" dirty="0">
                <a:solidFill>
                  <a:srgbClr val="2D2C2E"/>
                </a:solidFill>
              </a:rPr>
            </a:br>
            <a:endParaRPr sz="2500" b="1" dirty="0">
              <a:solidFill>
                <a:srgbClr val="2D2C2E"/>
              </a:solidFill>
            </a:endParaRPr>
          </a:p>
          <a:p>
            <a:pPr marL="457200" lvl="0" indent="-387350" algn="l" rtl="0">
              <a:spcBef>
                <a:spcPts val="0"/>
              </a:spcBef>
              <a:spcAft>
                <a:spcPts val="0"/>
              </a:spcAft>
              <a:buClr>
                <a:srgbClr val="2D2C2E"/>
              </a:buClr>
              <a:buSzPts val="2500"/>
              <a:buChar char="•"/>
            </a:pPr>
            <a:r>
              <a:rPr lang="en-US" sz="2600" dirty="0">
                <a:solidFill>
                  <a:srgbClr val="2D2C2E"/>
                </a:solidFill>
              </a:rPr>
              <a:t>COVID-19 demonstrate </a:t>
            </a:r>
            <a:r>
              <a:rPr lang="en-US" sz="2600" b="1" dirty="0">
                <a:solidFill>
                  <a:srgbClr val="2D2C2E"/>
                </a:solidFill>
              </a:rPr>
              <a:t>more help is needed</a:t>
            </a:r>
            <a:br>
              <a:rPr lang="en-US" sz="2600" dirty="0">
                <a:solidFill>
                  <a:srgbClr val="2D2C2E"/>
                </a:solidFill>
              </a:rPr>
            </a:br>
            <a:endParaRPr sz="2600" dirty="0">
              <a:solidFill>
                <a:srgbClr val="2D2C2E"/>
              </a:solidFill>
            </a:endParaRPr>
          </a:p>
          <a:p>
            <a:pPr marL="457200" lvl="0" indent="-393700" algn="l" rtl="0">
              <a:spcBef>
                <a:spcPts val="0"/>
              </a:spcBef>
              <a:spcAft>
                <a:spcPts val="0"/>
              </a:spcAft>
              <a:buClr>
                <a:srgbClr val="2D2C2E"/>
              </a:buClr>
              <a:buSzPts val="2600"/>
              <a:buChar char="•"/>
            </a:pPr>
            <a:r>
              <a:rPr lang="en-US" sz="2600" b="1" dirty="0"/>
              <a:t>Latinx, Black, Native Hawaiian, Pacific Islander, Asian American, American Indian, LGBTQ+ and low-income communities: </a:t>
            </a:r>
            <a:r>
              <a:rPr lang="en-US" sz="2600" dirty="0"/>
              <a:t>higher risk of contracting/dying from COVID, higher rates of job and income loss, food and housing insecurity.</a:t>
            </a:r>
            <a:endParaRPr sz="2600" dirty="0"/>
          </a:p>
          <a:p>
            <a:pPr marL="685800" lvl="0" indent="0" algn="l" rtl="0">
              <a:spcBef>
                <a:spcPts val="1000"/>
              </a:spcBef>
              <a:spcAft>
                <a:spcPts val="0"/>
              </a:spcAft>
              <a:buNone/>
            </a:pPr>
            <a:endParaRPr sz="2600" dirty="0"/>
          </a:p>
        </p:txBody>
      </p:sp>
      <p:sp>
        <p:nvSpPr>
          <p:cNvPr id="137" name="Google Shape;137;g1564be4495d_0_7"/>
          <p:cNvSpPr txBox="1"/>
          <p:nvPr/>
        </p:nvSpPr>
        <p:spPr>
          <a:xfrm>
            <a:off x="6581104" y="2047741"/>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115;p2">
            <a:extLst>
              <a:ext uri="{FF2B5EF4-FFF2-40B4-BE49-F238E27FC236}">
                <a16:creationId xmlns:a16="http://schemas.microsoft.com/office/drawing/2014/main" id="{C025A14D-D1CA-64FF-9C44-5371384D33BB}"/>
              </a:ext>
            </a:extLst>
          </p:cNvPr>
          <p:cNvPicPr preferRelativeResize="0"/>
          <p:nvPr/>
        </p:nvPicPr>
        <p:blipFill>
          <a:blip r:embed="rId3">
            <a:alphaModFix/>
          </a:blip>
          <a:stretch>
            <a:fillRect/>
          </a:stretch>
        </p:blipFill>
        <p:spPr>
          <a:xfrm>
            <a:off x="8615363" y="800100"/>
            <a:ext cx="3228975" cy="32859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564be4495d_0_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HE&amp;RJ Fund: Background</a:t>
            </a:r>
            <a:endParaRPr b="1"/>
          </a:p>
        </p:txBody>
      </p:sp>
      <p:sp>
        <p:nvSpPr>
          <p:cNvPr id="143" name="Google Shape;143;g1564be4495d_0_13"/>
          <p:cNvSpPr txBox="1">
            <a:spLocks noGrp="1"/>
          </p:cNvSpPr>
          <p:nvPr>
            <p:ph idx="1"/>
          </p:nvPr>
        </p:nvSpPr>
        <p:spPr>
          <a:xfrm>
            <a:off x="838200" y="1690825"/>
            <a:ext cx="7920038" cy="359581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600" b="1" dirty="0">
                <a:solidFill>
                  <a:srgbClr val="2D2C2E"/>
                </a:solidFill>
              </a:rPr>
              <a:t>What will it accomplish? </a:t>
            </a:r>
            <a:br>
              <a:rPr lang="en-US" sz="2600" b="1" dirty="0">
                <a:solidFill>
                  <a:srgbClr val="202124"/>
                </a:solidFill>
              </a:rPr>
            </a:br>
            <a:endParaRPr sz="2600" dirty="0">
              <a:solidFill>
                <a:srgbClr val="202124"/>
              </a:solidFill>
            </a:endParaRPr>
          </a:p>
          <a:p>
            <a:pPr marL="685800" lvl="1" indent="-292100" algn="l" rtl="0">
              <a:spcBef>
                <a:spcPts val="500"/>
              </a:spcBef>
              <a:spcAft>
                <a:spcPts val="0"/>
              </a:spcAft>
              <a:buSzPts val="2800"/>
              <a:buChar char="•"/>
            </a:pPr>
            <a:r>
              <a:rPr lang="en-US" sz="2800" dirty="0"/>
              <a:t>reduce health and social inequities </a:t>
            </a:r>
            <a:br>
              <a:rPr lang="en-US" sz="2800" dirty="0"/>
            </a:br>
            <a:endParaRPr sz="2800" dirty="0"/>
          </a:p>
          <a:p>
            <a:pPr marL="685800" lvl="1" indent="-292100" algn="l" rtl="0">
              <a:spcBef>
                <a:spcPts val="500"/>
              </a:spcBef>
              <a:spcAft>
                <a:spcPts val="0"/>
              </a:spcAft>
              <a:buSzPts val="2800"/>
              <a:buChar char="•"/>
            </a:pPr>
            <a:r>
              <a:rPr lang="en-US" sz="2800" dirty="0"/>
              <a:t>transform community conditions and institutional government systems to promote racial justice</a:t>
            </a:r>
            <a:endParaRPr sz="2800" dirty="0"/>
          </a:p>
          <a:p>
            <a:pPr marL="685800" lvl="0" indent="0" algn="l" rtl="0">
              <a:spcBef>
                <a:spcPts val="1000"/>
              </a:spcBef>
              <a:spcAft>
                <a:spcPts val="0"/>
              </a:spcAft>
              <a:buNone/>
            </a:pPr>
            <a:endParaRPr dirty="0">
              <a:solidFill>
                <a:srgbClr val="2D2C2E"/>
              </a:solidFill>
            </a:endParaRPr>
          </a:p>
        </p:txBody>
      </p:sp>
      <p:sp>
        <p:nvSpPr>
          <p:cNvPr id="144" name="Google Shape;144;g1564be4495d_0_13"/>
          <p:cNvSpPr txBox="1"/>
          <p:nvPr/>
        </p:nvSpPr>
        <p:spPr>
          <a:xfrm>
            <a:off x="6581104" y="2047741"/>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Google Shape;115;p2">
            <a:extLst>
              <a:ext uri="{FF2B5EF4-FFF2-40B4-BE49-F238E27FC236}">
                <a16:creationId xmlns:a16="http://schemas.microsoft.com/office/drawing/2014/main" id="{C91404F9-6300-C721-EFF2-6431D358BC2C}"/>
              </a:ext>
            </a:extLst>
          </p:cNvPr>
          <p:cNvPicPr preferRelativeResize="0"/>
          <p:nvPr/>
        </p:nvPicPr>
        <p:blipFill>
          <a:blip r:embed="rId3">
            <a:alphaModFix/>
          </a:blip>
          <a:stretch>
            <a:fillRect/>
          </a:stretch>
        </p:blipFill>
        <p:spPr>
          <a:xfrm>
            <a:off x="8615363" y="800100"/>
            <a:ext cx="3228975" cy="32859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HE&amp;RJ Fund: Campaign Goal</a:t>
            </a:r>
            <a:endParaRPr/>
          </a:p>
        </p:txBody>
      </p:sp>
      <p:sp>
        <p:nvSpPr>
          <p:cNvPr id="150" name="Google Shape;150;p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dirty="0"/>
              <a:t>Get the State of California </a:t>
            </a:r>
            <a:endParaRPr dirty="0"/>
          </a:p>
          <a:p>
            <a:pPr marL="228600" lvl="0" indent="228600" algn="l" rtl="0">
              <a:lnSpc>
                <a:spcPct val="90000"/>
              </a:lnSpc>
              <a:spcBef>
                <a:spcPts val="0"/>
              </a:spcBef>
              <a:spcAft>
                <a:spcPts val="0"/>
              </a:spcAft>
              <a:buNone/>
            </a:pPr>
            <a:r>
              <a:rPr lang="en-US" dirty="0"/>
              <a:t>to create the </a:t>
            </a:r>
            <a:r>
              <a:rPr lang="en-US" b="1" dirty="0"/>
              <a:t>Health Equity &amp; </a:t>
            </a:r>
          </a:p>
          <a:p>
            <a:pPr marL="228600" lvl="0" indent="228600" algn="l" rtl="0">
              <a:lnSpc>
                <a:spcPct val="90000"/>
              </a:lnSpc>
              <a:spcBef>
                <a:spcPts val="0"/>
              </a:spcBef>
              <a:spcAft>
                <a:spcPts val="0"/>
              </a:spcAft>
              <a:buNone/>
            </a:pPr>
            <a:r>
              <a:rPr lang="en-US" b="1" dirty="0"/>
              <a:t>Racial Justice Fund of </a:t>
            </a:r>
          </a:p>
          <a:p>
            <a:pPr marL="228600" lvl="0" indent="228600" algn="l" rtl="0">
              <a:lnSpc>
                <a:spcPct val="90000"/>
              </a:lnSpc>
              <a:spcBef>
                <a:spcPts val="0"/>
              </a:spcBef>
              <a:spcAft>
                <a:spcPts val="0"/>
              </a:spcAft>
              <a:buNone/>
            </a:pPr>
            <a:r>
              <a:rPr lang="en-US" b="1" dirty="0"/>
              <a:t>$100 million annually </a:t>
            </a:r>
            <a:br>
              <a:rPr lang="en-US" b="1" dirty="0"/>
            </a:br>
            <a:endParaRPr b="1" dirty="0"/>
          </a:p>
          <a:p>
            <a:pPr marL="457200" marR="0" lvl="0" indent="-406400" algn="l" rtl="0">
              <a:lnSpc>
                <a:spcPct val="90000"/>
              </a:lnSpc>
              <a:spcBef>
                <a:spcPts val="0"/>
              </a:spcBef>
              <a:spcAft>
                <a:spcPts val="0"/>
              </a:spcAft>
              <a:buSzPts val="2800"/>
              <a:buChar char="•"/>
            </a:pPr>
            <a:r>
              <a:rPr lang="en-US" dirty="0"/>
              <a:t>Campaign is in its 2nd year; did not </a:t>
            </a:r>
            <a:endParaRPr dirty="0"/>
          </a:p>
          <a:p>
            <a:pPr marL="457200" marR="0" lvl="0" indent="0" algn="l" rtl="0">
              <a:lnSpc>
                <a:spcPct val="90000"/>
              </a:lnSpc>
              <a:spcBef>
                <a:spcPts val="0"/>
              </a:spcBef>
              <a:spcAft>
                <a:spcPts val="0"/>
              </a:spcAft>
              <a:buNone/>
            </a:pPr>
            <a:r>
              <a:rPr lang="en-US" dirty="0"/>
              <a:t>get included in budget in 2021.</a:t>
            </a:r>
            <a:endParaRPr dirty="0"/>
          </a:p>
          <a:p>
            <a:pPr marL="457200" marR="0" lvl="0" indent="0" algn="l" rtl="0">
              <a:lnSpc>
                <a:spcPct val="90000"/>
              </a:lnSpc>
              <a:spcBef>
                <a:spcPts val="0"/>
              </a:spcBef>
              <a:spcAft>
                <a:spcPts val="0"/>
              </a:spcAft>
              <a:buNone/>
            </a:pPr>
            <a:endParaRPr dirty="0"/>
          </a:p>
          <a:p>
            <a:pPr marL="457200" marR="0" lvl="0" indent="-406400" algn="l" rtl="0">
              <a:lnSpc>
                <a:spcPct val="90000"/>
              </a:lnSpc>
              <a:spcBef>
                <a:spcPts val="0"/>
              </a:spcBef>
              <a:spcAft>
                <a:spcPts val="0"/>
              </a:spcAft>
              <a:buSzPts val="2800"/>
              <a:buChar char="•"/>
            </a:pPr>
            <a:r>
              <a:rPr lang="en-US" dirty="0"/>
              <a:t>This year’s campaign: create a buzz!</a:t>
            </a:r>
            <a:endParaRPr dirty="0"/>
          </a:p>
          <a:p>
            <a:pPr marL="914400" lvl="0" indent="0" algn="l" rtl="0">
              <a:spcBef>
                <a:spcPts val="0"/>
              </a:spcBef>
              <a:spcAft>
                <a:spcPts val="0"/>
              </a:spcAft>
              <a:buClr>
                <a:schemeClr val="dk1"/>
              </a:buClr>
              <a:buSzPts val="1100"/>
              <a:buFont typeface="Arial"/>
              <a:buNone/>
            </a:pPr>
            <a:endParaRPr b="1" dirty="0">
              <a:solidFill>
                <a:srgbClr val="2D2C2E"/>
              </a:solidFill>
            </a:endParaRPr>
          </a:p>
          <a:p>
            <a:pPr marL="228600" lvl="0" indent="228600" algn="l" rtl="0">
              <a:lnSpc>
                <a:spcPct val="90000"/>
              </a:lnSpc>
              <a:spcBef>
                <a:spcPts val="0"/>
              </a:spcBef>
              <a:spcAft>
                <a:spcPts val="0"/>
              </a:spcAft>
              <a:buNone/>
            </a:pPr>
            <a:endParaRPr b="1" dirty="0"/>
          </a:p>
          <a:p>
            <a:pPr marL="228600" lvl="0" indent="228600" algn="l" rtl="0">
              <a:lnSpc>
                <a:spcPct val="90000"/>
              </a:lnSpc>
              <a:spcBef>
                <a:spcPts val="0"/>
              </a:spcBef>
              <a:spcAft>
                <a:spcPts val="0"/>
              </a:spcAft>
              <a:buNone/>
            </a:pPr>
            <a:endParaRPr sz="2600" b="1" dirty="0"/>
          </a:p>
        </p:txBody>
      </p:sp>
      <p:pic>
        <p:nvPicPr>
          <p:cNvPr id="151" name="Google Shape;151;p3"/>
          <p:cNvPicPr preferRelativeResize="0"/>
          <p:nvPr/>
        </p:nvPicPr>
        <p:blipFill>
          <a:blip r:embed="rId3">
            <a:alphaModFix/>
          </a:blip>
          <a:stretch>
            <a:fillRect/>
          </a:stretch>
        </p:blipFill>
        <p:spPr>
          <a:xfrm>
            <a:off x="7115175" y="1908550"/>
            <a:ext cx="4792925" cy="3581549"/>
          </a:xfrm>
          <a:prstGeom prst="rect">
            <a:avLst/>
          </a:prstGeom>
          <a:noFill/>
          <a:ln>
            <a:noFill/>
          </a:ln>
        </p:spPr>
      </p:pic>
      <p:sp>
        <p:nvSpPr>
          <p:cNvPr id="152" name="Google Shape;152;p3"/>
          <p:cNvSpPr txBox="1"/>
          <p:nvPr/>
        </p:nvSpPr>
        <p:spPr>
          <a:xfrm>
            <a:off x="8561300" y="6394825"/>
            <a:ext cx="334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i="1">
                <a:solidFill>
                  <a:srgbClr val="595959"/>
                </a:solidFill>
                <a:latin typeface="Calibri"/>
                <a:ea typeface="Calibri"/>
                <a:cs typeface="Calibri"/>
                <a:sym typeface="Calibri"/>
              </a:rPr>
              <a:t>(Photo credit: Shane Rounce, Unsplash)</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55af8690ce_0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Engagement Strategy</a:t>
            </a:r>
            <a:endParaRPr dirty="0"/>
          </a:p>
        </p:txBody>
      </p:sp>
      <p:sp>
        <p:nvSpPr>
          <p:cNvPr id="158" name="Google Shape;158;g155af8690ce_0_0"/>
          <p:cNvSpPr txBox="1">
            <a:spLocks noGrp="1"/>
          </p:cNvSpPr>
          <p:nvPr>
            <p:ph idx="1"/>
          </p:nvPr>
        </p:nvSpPr>
        <p:spPr>
          <a:xfrm>
            <a:off x="838200" y="1193300"/>
            <a:ext cx="10515600" cy="51789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1500" b="1" dirty="0"/>
          </a:p>
          <a:p>
            <a:pPr>
              <a:buSzPts val="2600"/>
            </a:pPr>
            <a:r>
              <a:rPr lang="en-US" dirty="0"/>
              <a:t>Get the public involved</a:t>
            </a:r>
          </a:p>
          <a:p>
            <a:pPr>
              <a:buSzPts val="2600"/>
            </a:pPr>
            <a:r>
              <a:rPr lang="en-US" dirty="0"/>
              <a:t>Hire grassroots organizations with a focus on health and racial justice</a:t>
            </a:r>
          </a:p>
          <a:p>
            <a:pPr lvl="1">
              <a:buSzPts val="2600"/>
              <a:buFont typeface="Courier New" panose="02070309020205020404" pitchFamily="49" charset="0"/>
              <a:buChar char="o"/>
            </a:pPr>
            <a:r>
              <a:rPr lang="en-US" dirty="0"/>
              <a:t>    activate their communities to participate in in-person events</a:t>
            </a:r>
            <a:endParaRPr lang="en-US" sz="2800" dirty="0"/>
          </a:p>
          <a:p>
            <a:pPr lvl="1">
              <a:buSzPts val="2600"/>
              <a:buFont typeface="Courier New" panose="02070309020205020404" pitchFamily="49" charset="0"/>
              <a:buChar char="o"/>
            </a:pPr>
            <a:r>
              <a:rPr lang="en-US" sz="2800" dirty="0"/>
              <a:t>   </a:t>
            </a:r>
            <a:r>
              <a:rPr lang="en-US" dirty="0"/>
              <a:t>help organize rallies for visibility, education, photo </a:t>
            </a:r>
            <a:r>
              <a:rPr lang="en-US" dirty="0" err="1"/>
              <a:t>opps</a:t>
            </a:r>
            <a:r>
              <a:rPr lang="en-US" dirty="0"/>
              <a:t>, media coverage</a:t>
            </a:r>
          </a:p>
          <a:p>
            <a:pPr marL="863600" lvl="1" indent="-457200">
              <a:spcBef>
                <a:spcPts val="1000"/>
              </a:spcBef>
              <a:buSzPts val="2600"/>
              <a:buFont typeface="Courier New" panose="02070309020205020404" pitchFamily="49" charset="0"/>
              <a:buChar char="o"/>
            </a:pPr>
            <a:r>
              <a:rPr lang="en-US" dirty="0"/>
              <a:t> Help run social media campaigns </a:t>
            </a:r>
            <a:endParaRPr dirty="0"/>
          </a:p>
          <a:p>
            <a:pPr marL="228600" marR="0" lvl="0" indent="-279400" algn="l" rtl="0">
              <a:lnSpc>
                <a:spcPct val="90000"/>
              </a:lnSpc>
              <a:spcBef>
                <a:spcPts val="1000"/>
              </a:spcBef>
              <a:spcAft>
                <a:spcPts val="0"/>
              </a:spcAft>
              <a:buSzPts val="2600"/>
              <a:buChar char="•"/>
            </a:pPr>
            <a:r>
              <a:rPr lang="en-US" dirty="0"/>
              <a:t>Ask Speaker of the CA Assembly for a public demonstration of support</a:t>
            </a:r>
            <a:endParaRPr dirty="0"/>
          </a:p>
          <a:p>
            <a:pPr marL="228600" marR="0" lvl="0" indent="-279400" algn="l" rtl="0">
              <a:lnSpc>
                <a:spcPct val="90000"/>
              </a:lnSpc>
              <a:spcBef>
                <a:spcPts val="1000"/>
              </a:spcBef>
              <a:spcAft>
                <a:spcPts val="0"/>
              </a:spcAft>
              <a:buSzPts val="2600"/>
              <a:buChar char="•"/>
            </a:pPr>
            <a:r>
              <a:rPr lang="en-US" dirty="0"/>
              <a:t>Engage Lobbyists</a:t>
            </a:r>
            <a:endParaRPr dirty="0"/>
          </a:p>
          <a:p>
            <a:pPr marL="228600" lvl="0" indent="-279400" algn="l" rtl="0">
              <a:lnSpc>
                <a:spcPct val="90000"/>
              </a:lnSpc>
              <a:spcBef>
                <a:spcPts val="1000"/>
              </a:spcBef>
              <a:spcAft>
                <a:spcPts val="0"/>
              </a:spcAft>
              <a:buClr>
                <a:schemeClr val="dk1"/>
              </a:buClr>
              <a:buSzPts val="2600"/>
              <a:buChar char="•"/>
            </a:pPr>
            <a:r>
              <a:rPr lang="en-US" dirty="0"/>
              <a:t>Pay for advertising, run an op-ed</a:t>
            </a:r>
            <a:endParaRP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TotalTime>
  <Words>1785</Words>
  <Application>Microsoft Macintosh PowerPoint</Application>
  <PresentationFormat>Widescreen</PresentationFormat>
  <Paragraphs>190</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Arial</vt:lpstr>
      <vt:lpstr>Courier New</vt:lpstr>
      <vt:lpstr>Calibri Light</vt:lpstr>
      <vt:lpstr>Office Theme</vt:lpstr>
      <vt:lpstr>Advocating for a Healthy &amp;  Racially Just California</vt:lpstr>
      <vt:lpstr>PowerPoint Presentation</vt:lpstr>
      <vt:lpstr>Content</vt:lpstr>
      <vt:lpstr>HE&amp;RJ Fund: 12 Co-Sponsors</vt:lpstr>
      <vt:lpstr>HE&amp;RJ Fund: Background</vt:lpstr>
      <vt:lpstr>HE&amp;RJ Fund: Background</vt:lpstr>
      <vt:lpstr>HE&amp;RJ Fund: Background</vt:lpstr>
      <vt:lpstr>HE&amp;RJ Fund: Campaign Goal</vt:lpstr>
      <vt:lpstr>Engagement Strategy</vt:lpstr>
      <vt:lpstr>HE&amp;RJ Fund: ROC’s Grassroots Partners</vt:lpstr>
      <vt:lpstr>Communication Strategies</vt:lpstr>
      <vt:lpstr>Invite advocates to  take action!</vt:lpstr>
      <vt:lpstr>PowerPoint Presentation</vt:lpstr>
      <vt:lpstr>PowerPoint Presentation</vt:lpstr>
      <vt:lpstr>Rallies Across California</vt:lpstr>
      <vt:lpstr>LA Rally - April 19, 2022</vt:lpstr>
      <vt:lpstr>LA Rally, Media Coverage</vt:lpstr>
      <vt:lpstr>Fresno Rally -  April 21, 2022</vt:lpstr>
      <vt:lpstr>Fresno Rally, Media Coverage</vt:lpstr>
      <vt:lpstr>Sacramento Rally - April 22, 2022</vt:lpstr>
      <vt:lpstr>Sacramento Rally - April 22, 2022</vt:lpstr>
      <vt:lpstr>Sacramento Rally, Media Coverage</vt:lpstr>
      <vt:lpstr>Challenges </vt:lpstr>
      <vt:lpstr>Campaign Results</vt:lpstr>
      <vt:lpstr>Lessons Learned </vt:lpstr>
      <vt:lpstr>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Advocating for a Healthy &amp;  Racially Just California</dc:title>
  <dc:creator>Doris Meier</dc:creator>
  <cp:lastModifiedBy>Doris Meier</cp:lastModifiedBy>
  <cp:revision>3</cp:revision>
  <dcterms:created xsi:type="dcterms:W3CDTF">2022-07-01T21:56:12Z</dcterms:created>
  <dcterms:modified xsi:type="dcterms:W3CDTF">2022-09-19T21:15:02Z</dcterms:modified>
</cp:coreProperties>
</file>