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8"/>
  </p:notesMasterIdLst>
  <p:sldIdLst>
    <p:sldId id="256" r:id="rId6"/>
    <p:sldId id="293" r:id="rId7"/>
    <p:sldId id="292" r:id="rId8"/>
    <p:sldId id="295" r:id="rId9"/>
    <p:sldId id="261" r:id="rId10"/>
    <p:sldId id="262" r:id="rId11"/>
    <p:sldId id="266" r:id="rId12"/>
    <p:sldId id="267" r:id="rId13"/>
    <p:sldId id="269" r:id="rId14"/>
    <p:sldId id="294" r:id="rId15"/>
    <p:sldId id="260" r:id="rId16"/>
    <p:sldId id="258" r:id="rId17"/>
    <p:sldId id="257" r:id="rId18"/>
    <p:sldId id="296" r:id="rId19"/>
    <p:sldId id="297" r:id="rId20"/>
    <p:sldId id="298" r:id="rId21"/>
    <p:sldId id="299" r:id="rId22"/>
    <p:sldId id="287" r:id="rId23"/>
    <p:sldId id="288" r:id="rId24"/>
    <p:sldId id="289" r:id="rId25"/>
    <p:sldId id="290" r:id="rId26"/>
    <p:sldId id="291"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CBB"/>
    <a:srgbClr val="598D2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2CBA7-0442-4BD8-A60B-9325045196CD}" v="16" dt="2022-09-19T17:13:37.663"/>
    <p1510:client id="{F6617E45-9094-8311-E329-550B9624DAF7}" v="286" dt="2022-09-21T02:54:34.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55634" autoAdjust="0"/>
  </p:normalViewPr>
  <p:slideViewPr>
    <p:cSldViewPr snapToGrid="0">
      <p:cViewPr varScale="1">
        <p:scale>
          <a:sx n="21" d="100"/>
          <a:sy n="21" d="100"/>
        </p:scale>
        <p:origin x="1560" y="36"/>
      </p:cViewPr>
      <p:guideLst/>
    </p:cSldViewPr>
  </p:slideViewPr>
  <p:outlineViewPr>
    <p:cViewPr>
      <p:scale>
        <a:sx n="33" d="100"/>
        <a:sy n="33" d="100"/>
      </p:scale>
      <p:origin x="0" y="-3376"/>
    </p:cViewPr>
  </p:outlineViewPr>
  <p:notesTextViewPr>
    <p:cViewPr>
      <p:scale>
        <a:sx n="1" d="1"/>
        <a:sy n="1" d="1"/>
      </p:scale>
      <p:origin x="0" y="0"/>
    </p:cViewPr>
  </p:notesTextViewPr>
  <p:notesViewPr>
    <p:cSldViewPr snapToGrid="0">
      <p:cViewPr varScale="1">
        <p:scale>
          <a:sx n="41" d="100"/>
          <a:sy n="41" d="100"/>
        </p:scale>
        <p:origin x="187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Bishop Kendrick" userId="S::katie.bishopkendrick@heart.org::e79ea111-c899-4b76-97b3-299a5121f60b" providerId="AD" clId="Web-{F6617E45-9094-8311-E329-550B9624DAF7}"/>
    <pc:docChg chg="addSld delSld modSld sldOrd">
      <pc:chgData name="Katie Bishop Kendrick" userId="S::katie.bishopkendrick@heart.org::e79ea111-c899-4b76-97b3-299a5121f60b" providerId="AD" clId="Web-{F6617E45-9094-8311-E329-550B9624DAF7}" dt="2022-09-21T02:54:34.296" v="305"/>
      <pc:docMkLst>
        <pc:docMk/>
      </pc:docMkLst>
      <pc:sldChg chg="modSp">
        <pc:chgData name="Katie Bishop Kendrick" userId="S::katie.bishopkendrick@heart.org::e79ea111-c899-4b76-97b3-299a5121f60b" providerId="AD" clId="Web-{F6617E45-9094-8311-E329-550B9624DAF7}" dt="2022-09-21T02:36:33.586" v="0" actId="20577"/>
        <pc:sldMkLst>
          <pc:docMk/>
          <pc:sldMk cId="4218600241" sldId="256"/>
        </pc:sldMkLst>
        <pc:spChg chg="mod">
          <ac:chgData name="Katie Bishop Kendrick" userId="S::katie.bishopkendrick@heart.org::e79ea111-c899-4b76-97b3-299a5121f60b" providerId="AD" clId="Web-{F6617E45-9094-8311-E329-550B9624DAF7}" dt="2022-09-21T02:36:33.586" v="0" actId="20577"/>
          <ac:spMkLst>
            <pc:docMk/>
            <pc:sldMk cId="4218600241" sldId="256"/>
            <ac:spMk id="3" creationId="{D3627FF8-7A17-4D3A-A576-B3302FA3A471}"/>
          </ac:spMkLst>
        </pc:spChg>
      </pc:sldChg>
      <pc:sldChg chg="del">
        <pc:chgData name="Katie Bishop Kendrick" userId="S::katie.bishopkendrick@heart.org::e79ea111-c899-4b76-97b3-299a5121f60b" providerId="AD" clId="Web-{F6617E45-9094-8311-E329-550B9624DAF7}" dt="2022-09-21T02:54:34.296" v="305"/>
        <pc:sldMkLst>
          <pc:docMk/>
          <pc:sldMk cId="1512039289" sldId="259"/>
        </pc:sldMkLst>
      </pc:sldChg>
      <pc:sldChg chg="modSp ord">
        <pc:chgData name="Katie Bishop Kendrick" userId="S::katie.bishopkendrick@heart.org::e79ea111-c899-4b76-97b3-299a5121f60b" providerId="AD" clId="Web-{F6617E45-9094-8311-E329-550B9624DAF7}" dt="2022-09-21T02:39:56.452" v="92" actId="20577"/>
        <pc:sldMkLst>
          <pc:docMk/>
          <pc:sldMk cId="3233916486" sldId="260"/>
        </pc:sldMkLst>
        <pc:spChg chg="mod">
          <ac:chgData name="Katie Bishop Kendrick" userId="S::katie.bishopkendrick@heart.org::e79ea111-c899-4b76-97b3-299a5121f60b" providerId="AD" clId="Web-{F6617E45-9094-8311-E329-550B9624DAF7}" dt="2022-09-21T02:39:56.452" v="92" actId="20577"/>
          <ac:spMkLst>
            <pc:docMk/>
            <pc:sldMk cId="3233916486" sldId="260"/>
            <ac:spMk id="2" creationId="{209F329D-B153-1210-9B4A-2003A8193B82}"/>
          </ac:spMkLst>
        </pc:spChg>
        <pc:spChg chg="mod">
          <ac:chgData name="Katie Bishop Kendrick" userId="S::katie.bishopkendrick@heart.org::e79ea111-c899-4b76-97b3-299a5121f60b" providerId="AD" clId="Web-{F6617E45-9094-8311-E329-550B9624DAF7}" dt="2022-09-21T02:39:47.468" v="76" actId="20577"/>
          <ac:spMkLst>
            <pc:docMk/>
            <pc:sldMk cId="3233916486" sldId="260"/>
            <ac:spMk id="3" creationId="{2C02F266-5AA3-8694-93B8-469AAAF636DA}"/>
          </ac:spMkLst>
        </pc:spChg>
      </pc:sldChg>
      <pc:sldChg chg="modSp">
        <pc:chgData name="Katie Bishop Kendrick" userId="S::katie.bishopkendrick@heart.org::e79ea111-c899-4b76-97b3-299a5121f60b" providerId="AD" clId="Web-{F6617E45-9094-8311-E329-550B9624DAF7}" dt="2022-09-21T02:36:48.212" v="2" actId="20577"/>
        <pc:sldMkLst>
          <pc:docMk/>
          <pc:sldMk cId="3562574361" sldId="293"/>
        </pc:sldMkLst>
        <pc:spChg chg="mod">
          <ac:chgData name="Katie Bishop Kendrick" userId="S::katie.bishopkendrick@heart.org::e79ea111-c899-4b76-97b3-299a5121f60b" providerId="AD" clId="Web-{F6617E45-9094-8311-E329-550B9624DAF7}" dt="2022-09-21T02:36:48.212" v="2" actId="20577"/>
          <ac:spMkLst>
            <pc:docMk/>
            <pc:sldMk cId="3562574361" sldId="293"/>
            <ac:spMk id="4" creationId="{B441B441-DD0F-1F78-BDBC-9281862308C6}"/>
          </ac:spMkLst>
        </pc:spChg>
      </pc:sldChg>
      <pc:sldChg chg="modSp add ord replId">
        <pc:chgData name="Katie Bishop Kendrick" userId="S::katie.bishopkendrick@heart.org::e79ea111-c899-4b76-97b3-299a5121f60b" providerId="AD" clId="Web-{F6617E45-9094-8311-E329-550B9624DAF7}" dt="2022-09-21T02:49:09.362" v="184" actId="20577"/>
        <pc:sldMkLst>
          <pc:docMk/>
          <pc:sldMk cId="4225175509" sldId="296"/>
        </pc:sldMkLst>
        <pc:spChg chg="mod">
          <ac:chgData name="Katie Bishop Kendrick" userId="S::katie.bishopkendrick@heart.org::e79ea111-c899-4b76-97b3-299a5121f60b" providerId="AD" clId="Web-{F6617E45-9094-8311-E329-550B9624DAF7}" dt="2022-09-21T02:41:45.972" v="111" actId="20577"/>
          <ac:spMkLst>
            <pc:docMk/>
            <pc:sldMk cId="4225175509" sldId="296"/>
            <ac:spMk id="2" creationId="{209F329D-B153-1210-9B4A-2003A8193B82}"/>
          </ac:spMkLst>
        </pc:spChg>
        <pc:spChg chg="mod">
          <ac:chgData name="Katie Bishop Kendrick" userId="S::katie.bishopkendrick@heart.org::e79ea111-c899-4b76-97b3-299a5121f60b" providerId="AD" clId="Web-{F6617E45-9094-8311-E329-550B9624DAF7}" dt="2022-09-21T02:49:09.362" v="184" actId="20577"/>
          <ac:spMkLst>
            <pc:docMk/>
            <pc:sldMk cId="4225175509" sldId="296"/>
            <ac:spMk id="3" creationId="{2C02F266-5AA3-8694-93B8-469AAAF636DA}"/>
          </ac:spMkLst>
        </pc:spChg>
      </pc:sldChg>
      <pc:sldChg chg="modSp add replId">
        <pc:chgData name="Katie Bishop Kendrick" userId="S::katie.bishopkendrick@heart.org::e79ea111-c899-4b76-97b3-299a5121f60b" providerId="AD" clId="Web-{F6617E45-9094-8311-E329-550B9624DAF7}" dt="2022-09-21T02:49:19.691" v="189" actId="20577"/>
        <pc:sldMkLst>
          <pc:docMk/>
          <pc:sldMk cId="3288557002" sldId="297"/>
        </pc:sldMkLst>
        <pc:spChg chg="mod">
          <ac:chgData name="Katie Bishop Kendrick" userId="S::katie.bishopkendrick@heart.org::e79ea111-c899-4b76-97b3-299a5121f60b" providerId="AD" clId="Web-{F6617E45-9094-8311-E329-550B9624DAF7}" dt="2022-09-21T02:49:19.691" v="189" actId="20577"/>
          <ac:spMkLst>
            <pc:docMk/>
            <pc:sldMk cId="3288557002" sldId="297"/>
            <ac:spMk id="3" creationId="{2C02F266-5AA3-8694-93B8-469AAAF636DA}"/>
          </ac:spMkLst>
        </pc:spChg>
      </pc:sldChg>
      <pc:sldChg chg="modSp add replId">
        <pc:chgData name="Katie Bishop Kendrick" userId="S::katie.bishopkendrick@heart.org::e79ea111-c899-4b76-97b3-299a5121f60b" providerId="AD" clId="Web-{F6617E45-9094-8311-E329-550B9624DAF7}" dt="2022-09-21T02:49:59.208" v="193" actId="20577"/>
        <pc:sldMkLst>
          <pc:docMk/>
          <pc:sldMk cId="3529989610" sldId="298"/>
        </pc:sldMkLst>
        <pc:spChg chg="mod">
          <ac:chgData name="Katie Bishop Kendrick" userId="S::katie.bishopkendrick@heart.org::e79ea111-c899-4b76-97b3-299a5121f60b" providerId="AD" clId="Web-{F6617E45-9094-8311-E329-550B9624DAF7}" dt="2022-09-21T02:49:59.208" v="193" actId="20577"/>
          <ac:spMkLst>
            <pc:docMk/>
            <pc:sldMk cId="3529989610" sldId="298"/>
            <ac:spMk id="3" creationId="{2C02F266-5AA3-8694-93B8-469AAAF636DA}"/>
          </ac:spMkLst>
        </pc:spChg>
      </pc:sldChg>
      <pc:sldChg chg="modSp add replId">
        <pc:chgData name="Katie Bishop Kendrick" userId="S::katie.bishopkendrick@heart.org::e79ea111-c899-4b76-97b3-299a5121f60b" providerId="AD" clId="Web-{F6617E45-9094-8311-E329-550B9624DAF7}" dt="2022-09-21T02:54:28.436" v="304" actId="20577"/>
        <pc:sldMkLst>
          <pc:docMk/>
          <pc:sldMk cId="3625684347" sldId="299"/>
        </pc:sldMkLst>
        <pc:spChg chg="mod">
          <ac:chgData name="Katie Bishop Kendrick" userId="S::katie.bishopkendrick@heart.org::e79ea111-c899-4b76-97b3-299a5121f60b" providerId="AD" clId="Web-{F6617E45-9094-8311-E329-550B9624DAF7}" dt="2022-09-21T02:54:28.436" v="304" actId="20577"/>
          <ac:spMkLst>
            <pc:docMk/>
            <pc:sldMk cId="3625684347" sldId="299"/>
            <ac:spMk id="3" creationId="{2C02F266-5AA3-8694-93B8-469AAAF636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5DD94EBF-28BA-E343-9A24-1888C1D8E7A4}" type="datetimeFigureOut">
              <a:rPr lang="en-US" smtClean="0"/>
              <a:t>9/20/2022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E65A09DB-82BE-B04B-B812-B307BC20EEB0}" type="slidenum">
              <a:rPr lang="en-US" smtClean="0"/>
              <a:t>‹#›</a:t>
            </a:fld>
            <a:endParaRPr lang="en-US" dirty="0"/>
          </a:p>
        </p:txBody>
      </p:sp>
    </p:spTree>
    <p:extLst>
      <p:ext uri="{BB962C8B-B14F-4D97-AF65-F5344CB8AC3E}">
        <p14:creationId xmlns:p14="http://schemas.microsoft.com/office/powerpoint/2010/main" val="145270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ensus.gov/library/stories/2021/08/improved-race-ethnicity-measures-reveal-united-states-population-much-more-multiracial.html#:~:text=The%20Hispanic%20or%20Latino%20population,origin%20grew%204.3%25%20since%20201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ensus.gov/library/stories/2021/08/improved-race-ethnicity-measures-reveal-united-states-population-much-more-multiracial.html#:~:text=Race%20and%20Hispanic%20Origin%20by%20Age%20Group" TargetMode="External"/><Relationship Id="rId5" Type="http://schemas.openxmlformats.org/officeDocument/2006/relationships/hyperlink" Target="https://data.census.gov/cedsci/table?y=2020&amp;d=ACS%205-Year%20Estimates%20Detailed%20Tables&amp;tid=ACSDT5Y2020.B03001" TargetMode="External"/><Relationship Id="rId4" Type="http://schemas.openxmlformats.org/officeDocument/2006/relationships/hyperlink" Target="https://www.census.gov/quickfacts/fact/table/US/RHI72522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hcsl.org/about/executive_committe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Claudia will do the welcome and intro to the session</a:t>
            </a:r>
          </a:p>
        </p:txBody>
      </p:sp>
      <p:sp>
        <p:nvSpPr>
          <p:cNvPr id="4" name="Slide Number Placeholder 3"/>
          <p:cNvSpPr>
            <a:spLocks noGrp="1"/>
          </p:cNvSpPr>
          <p:nvPr>
            <p:ph type="sldNum" sz="quarter" idx="5"/>
          </p:nvPr>
        </p:nvSpPr>
        <p:spPr/>
        <p:txBody>
          <a:bodyPr/>
          <a:lstStyle/>
          <a:p>
            <a:fld id="{E65A09DB-82BE-B04B-B812-B307BC20EEB0}" type="slidenum">
              <a:rPr lang="en-US" smtClean="0"/>
              <a:t>1</a:t>
            </a:fld>
            <a:endParaRPr lang="en-US" dirty="0"/>
          </a:p>
        </p:txBody>
      </p:sp>
    </p:spTree>
    <p:extLst>
      <p:ext uri="{BB962C8B-B14F-4D97-AF65-F5344CB8AC3E}">
        <p14:creationId xmlns:p14="http://schemas.microsoft.com/office/powerpoint/2010/main" val="128067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egoe UI" panose="020B0502040204020203" pitchFamily="34" charset="0"/>
              </a:rPr>
              <a:t>This ethnic group includes any person of Cuban, Mexican, Puerto Rican, South or Central American, or other Spanish culture or origin, regardless of race. According to 2020 Census data, there are </a:t>
            </a:r>
            <a:r>
              <a:rPr lang="en-US" b="0" i="0" u="none" strike="noStrike" dirty="0">
                <a:effectLst/>
                <a:latin typeface="Segoe UI" panose="020B0502040204020203" pitchFamily="34" charset="0"/>
                <a:hlinkClick r:id="rId3"/>
              </a:rPr>
              <a:t>62.1 million</a:t>
            </a:r>
            <a:r>
              <a:rPr lang="en-US" b="0" i="0" dirty="0">
                <a:solidFill>
                  <a:srgbClr val="000000"/>
                </a:solidFill>
                <a:effectLst/>
                <a:latin typeface="Segoe UI" panose="020B0502040204020203" pitchFamily="34" charset="0"/>
              </a:rPr>
              <a:t> Hispanics living in the United States. This group represents </a:t>
            </a:r>
            <a:r>
              <a:rPr lang="en-US" b="0" i="0" u="none" strike="noStrike" dirty="0">
                <a:effectLst/>
                <a:latin typeface="Segoe UI" panose="020B0502040204020203" pitchFamily="34" charset="0"/>
                <a:hlinkClick r:id="rId4"/>
              </a:rPr>
              <a:t>18.9 percent</a:t>
            </a:r>
            <a:r>
              <a:rPr lang="en-US" b="0" i="0" dirty="0">
                <a:solidFill>
                  <a:srgbClr val="000000"/>
                </a:solidFill>
                <a:effectLst/>
                <a:latin typeface="Segoe UI" panose="020B0502040204020203" pitchFamily="34" charset="0"/>
              </a:rPr>
              <a:t> of the total U.S. population, the nation’s second largest racial or ethnic group after non-Hispanic whites. In 2020, </a:t>
            </a:r>
            <a:r>
              <a:rPr lang="en-US" b="0" i="0" u="none" strike="noStrike" dirty="0">
                <a:effectLst/>
                <a:latin typeface="Segoe UI" panose="020B0502040204020203" pitchFamily="34" charset="0"/>
                <a:hlinkClick r:id="rId5"/>
              </a:rPr>
              <a:t>among Hispanic subgroups</a:t>
            </a:r>
            <a:r>
              <a:rPr lang="en-US" b="0" i="0" dirty="0">
                <a:solidFill>
                  <a:srgbClr val="000000"/>
                </a:solidFill>
                <a:effectLst/>
                <a:latin typeface="Segoe UI" panose="020B0502040204020203" pitchFamily="34" charset="0"/>
              </a:rPr>
              <a:t>, Mexicans ranked as the largest at 61.6 percent. Following this group are Puerto Ricans (9.6 percent), Central Americans (9.3 percent), South Americans (6.4 percent), Other Hispanic/Latino (including Spanish) (5.8 percent), and Cuban (3.9 percent). In 2020, states with the largest Hispanic populations were Arizona, California, Colorado, Florida, Illinois, Nevada, New Jersey, New Mexico, New York, and Texas. In 2020, </a:t>
            </a:r>
            <a:r>
              <a:rPr lang="en-US" b="0" i="0" u="none" strike="noStrike" dirty="0">
                <a:effectLst/>
                <a:latin typeface="Segoe UI" panose="020B0502040204020203" pitchFamily="34" charset="0"/>
                <a:hlinkClick r:id="rId6"/>
              </a:rPr>
              <a:t>25.7</a:t>
            </a:r>
            <a:r>
              <a:rPr lang="en-US" b="0" i="0" dirty="0">
                <a:solidFill>
                  <a:srgbClr val="000000"/>
                </a:solidFill>
                <a:effectLst/>
                <a:latin typeface="Segoe UI" panose="020B0502040204020203" pitchFamily="34" charset="0"/>
              </a:rPr>
              <a:t> percent of Hispanics were under the age 18 compared to </a:t>
            </a:r>
            <a:r>
              <a:rPr lang="en-US" b="0" i="0" u="none" strike="noStrike" dirty="0">
                <a:effectLst/>
                <a:latin typeface="Segoe UI" panose="020B0502040204020203" pitchFamily="34" charset="0"/>
                <a:hlinkClick r:id="rId6"/>
              </a:rPr>
              <a:t>53 percent</a:t>
            </a:r>
            <a:r>
              <a:rPr lang="en-US" b="0" i="0" dirty="0">
                <a:solidFill>
                  <a:srgbClr val="000000"/>
                </a:solidFill>
                <a:effectLst/>
                <a:latin typeface="Segoe UI" panose="020B0502040204020203" pitchFamily="34" charset="0"/>
              </a:rPr>
              <a:t> of non-Hispanic whites.</a:t>
            </a:r>
            <a:endParaRPr lang="en-US" dirty="0"/>
          </a:p>
        </p:txBody>
      </p:sp>
      <p:sp>
        <p:nvSpPr>
          <p:cNvPr id="4" name="Slide Number Placeholder 3"/>
          <p:cNvSpPr>
            <a:spLocks noGrp="1"/>
          </p:cNvSpPr>
          <p:nvPr>
            <p:ph type="sldNum" sz="quarter" idx="5"/>
          </p:nvPr>
        </p:nvSpPr>
        <p:spPr/>
        <p:txBody>
          <a:bodyPr/>
          <a:lstStyle/>
          <a:p>
            <a:fld id="{E65A09DB-82BE-B04B-B812-B307BC20EEB0}" type="slidenum">
              <a:rPr lang="en-US" smtClean="0"/>
              <a:t>2</a:t>
            </a:fld>
            <a:endParaRPr lang="en-US" dirty="0"/>
          </a:p>
        </p:txBody>
      </p:sp>
    </p:spTree>
    <p:extLst>
      <p:ext uri="{BB962C8B-B14F-4D97-AF65-F5344CB8AC3E}">
        <p14:creationId xmlns:p14="http://schemas.microsoft.com/office/powerpoint/2010/main" val="362325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NHCSL is the preeminent organization serving and representing the interests of Hispanic state legislators from all states, commonwealths, and territories of the United States.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mission is to serve as a catalyst for joint action on issues of common concern to all segments of the Hispanic community; a forum for information exchange and member networking; an institute for leadership training; a liaison with sister U.S. Hispanic organizations throughout the country; a promoter of public/private partnerships with business and labor; and a partner with Hispanic state or provincial legislators and their associations representing Central and South America.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NHCSL provides technical assistance and resources that will help legislators propose legislation and administrative actions to achieve a better quality of life. Our efforts focus on advancements in education, healthcare, housing, economic development, criminal justice, and employment and job training for the Hispanic community.</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https://nhcsl.org/about/executive_committee/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A09DB-82BE-B04B-B812-B307BC20EEB0}" type="slidenum">
              <a:rPr lang="en-US" smtClean="0"/>
              <a:t>4</a:t>
            </a:fld>
            <a:endParaRPr lang="en-US" dirty="0"/>
          </a:p>
        </p:txBody>
      </p:sp>
    </p:spTree>
    <p:extLst>
      <p:ext uri="{BB962C8B-B14F-4D97-AF65-F5344CB8AC3E}">
        <p14:creationId xmlns:p14="http://schemas.microsoft.com/office/powerpoint/2010/main" val="402495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next few slides, the lawmaker’s demographic data is based on the 2017 and 2018 election cycle.</a:t>
            </a:r>
          </a:p>
          <a:p>
            <a:pPr marL="171450" indent="-171450">
              <a:buFontTx/>
              <a:buChar char="-"/>
            </a:pPr>
            <a:r>
              <a:rPr lang="en-US" dirty="0"/>
              <a:t>The population numbers are based on the 2017 American Community Survey released in July 2018.</a:t>
            </a:r>
          </a:p>
          <a:p>
            <a:pPr marL="171450" indent="-171450">
              <a:buFontTx/>
              <a:buChar char="-"/>
            </a:pPr>
            <a:endParaRPr lang="en-US" dirty="0"/>
          </a:p>
          <a:p>
            <a:pPr marL="171450" indent="-171450">
              <a:buFontTx/>
              <a:buChar char="-"/>
            </a:pPr>
            <a:endParaRPr lang="en-US" dirty="0"/>
          </a:p>
          <a:p>
            <a:pPr marL="171450" indent="-171450">
              <a:buFontTx/>
              <a:buChar char="-"/>
            </a:pPr>
            <a:r>
              <a:rPr lang="en-US" dirty="0"/>
              <a:t>ADD Comparison to US Congress</a:t>
            </a:r>
          </a:p>
        </p:txBody>
      </p:sp>
      <p:sp>
        <p:nvSpPr>
          <p:cNvPr id="4" name="Slide Number Placeholder 3"/>
          <p:cNvSpPr>
            <a:spLocks noGrp="1"/>
          </p:cNvSpPr>
          <p:nvPr>
            <p:ph type="sldNum" sz="quarter" idx="5"/>
          </p:nvPr>
        </p:nvSpPr>
        <p:spPr/>
        <p:txBody>
          <a:bodyPr/>
          <a:lstStyle/>
          <a:p>
            <a:fld id="{E65A09DB-82BE-B04B-B812-B307BC20EEB0}" type="slidenum">
              <a:rPr lang="en-US" smtClean="0"/>
              <a:t>5</a:t>
            </a:fld>
            <a:endParaRPr lang="en-US" dirty="0"/>
          </a:p>
        </p:txBody>
      </p:sp>
    </p:spTree>
    <p:extLst>
      <p:ext uri="{BB962C8B-B14F-4D97-AF65-F5344CB8AC3E}">
        <p14:creationId xmlns:p14="http://schemas.microsoft.com/office/powerpoint/2010/main" val="250486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NHCSL resolutions go through an extended research, deliberative and approval process that takes a minimum of 45 days and up to a year or more and provides the members with feedback and potential amendments from the NHCSL policy staff, the relevant Task Force and the NHCSL Executive Committee.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Except in the case of emergency resolutions which can be approved via supermajority by the Executive Committee on behalf of the Caucus at any time, all final NHCSL resolutions are ratified and made public after the Annual Meeting of the full membership, which typically takes place close to the end of the year. Expect new resolutions to be published here in the second half of December or first half of January.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Resolutions are numbered in the order in which they were introduced but are published in the order in which they were finally approved.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Resolutions are published on the NHCSL website in December/January following passage.</a:t>
            </a:r>
          </a:p>
          <a:p>
            <a:endParaRPr lang="en-US" dirty="0"/>
          </a:p>
        </p:txBody>
      </p:sp>
      <p:sp>
        <p:nvSpPr>
          <p:cNvPr id="4" name="Slide Number Placeholder 3"/>
          <p:cNvSpPr>
            <a:spLocks noGrp="1"/>
          </p:cNvSpPr>
          <p:nvPr>
            <p:ph type="sldNum" sz="quarter" idx="5"/>
          </p:nvPr>
        </p:nvSpPr>
        <p:spPr/>
        <p:txBody>
          <a:bodyPr/>
          <a:lstStyle/>
          <a:p>
            <a:fld id="{E65A09DB-82BE-B04B-B812-B307BC20EEB0}" type="slidenum">
              <a:rPr lang="en-US" smtClean="0"/>
              <a:t>10</a:t>
            </a:fld>
            <a:endParaRPr lang="en-US" dirty="0"/>
          </a:p>
        </p:txBody>
      </p:sp>
    </p:spTree>
    <p:extLst>
      <p:ext uri="{BB962C8B-B14F-4D97-AF65-F5344CB8AC3E}">
        <p14:creationId xmlns:p14="http://schemas.microsoft.com/office/powerpoint/2010/main" val="21492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Claudia will transition to Katie</a:t>
            </a:r>
          </a:p>
        </p:txBody>
      </p:sp>
      <p:sp>
        <p:nvSpPr>
          <p:cNvPr id="4" name="Slide Number Placeholder 3"/>
          <p:cNvSpPr>
            <a:spLocks noGrp="1"/>
          </p:cNvSpPr>
          <p:nvPr>
            <p:ph type="sldNum" sz="quarter" idx="5"/>
          </p:nvPr>
        </p:nvSpPr>
        <p:spPr/>
        <p:txBody>
          <a:bodyPr/>
          <a:lstStyle/>
          <a:p>
            <a:fld id="{E65A09DB-82BE-B04B-B812-B307BC20EEB0}" type="slidenum">
              <a:rPr lang="en-US" smtClean="0"/>
              <a:t>11</a:t>
            </a:fld>
            <a:endParaRPr lang="en-US" dirty="0"/>
          </a:p>
        </p:txBody>
      </p:sp>
    </p:spTree>
    <p:extLst>
      <p:ext uri="{BB962C8B-B14F-4D97-AF65-F5344CB8AC3E}">
        <p14:creationId xmlns:p14="http://schemas.microsoft.com/office/powerpoint/2010/main" val="391709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a:t>
            </a:r>
          </a:p>
        </p:txBody>
      </p:sp>
      <p:sp>
        <p:nvSpPr>
          <p:cNvPr id="4" name="Slide Number Placeholder 3"/>
          <p:cNvSpPr>
            <a:spLocks noGrp="1"/>
          </p:cNvSpPr>
          <p:nvPr>
            <p:ph type="sldNum" sz="quarter" idx="5"/>
          </p:nvPr>
        </p:nvSpPr>
        <p:spPr/>
        <p:txBody>
          <a:bodyPr/>
          <a:lstStyle/>
          <a:p>
            <a:fld id="{E65A09DB-82BE-B04B-B812-B307BC20EEB0}" type="slidenum">
              <a:rPr lang="en-US" smtClean="0"/>
              <a:t>12</a:t>
            </a:fld>
            <a:endParaRPr lang="en-US" dirty="0"/>
          </a:p>
        </p:txBody>
      </p:sp>
    </p:spTree>
    <p:extLst>
      <p:ext uri="{BB962C8B-B14F-4D97-AF65-F5344CB8AC3E}">
        <p14:creationId xmlns:p14="http://schemas.microsoft.com/office/powerpoint/2010/main" val="212268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15</a:t>
            </a:fld>
            <a:endParaRPr lang="en-US" dirty="0"/>
          </a:p>
        </p:txBody>
      </p:sp>
    </p:spTree>
    <p:extLst>
      <p:ext uri="{BB962C8B-B14F-4D97-AF65-F5344CB8AC3E}">
        <p14:creationId xmlns:p14="http://schemas.microsoft.com/office/powerpoint/2010/main" val="854136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2F2F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1EC3A-8F1C-9147-80A6-2DEF4023A8FA}"/>
              </a:ext>
            </a:extLst>
          </p:cNvPr>
          <p:cNvSpPr/>
          <p:nvPr userDrawn="1"/>
        </p:nvSpPr>
        <p:spPr>
          <a:xfrm>
            <a:off x="0" y="4981590"/>
            <a:ext cx="12192000" cy="187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a:extLst>
              <a:ext uri="{FF2B5EF4-FFF2-40B4-BE49-F238E27FC236}">
                <a16:creationId xmlns:a16="http://schemas.microsoft.com/office/drawing/2014/main" id="{EBD49C45-97D2-6149-A5C4-64C4127811CC}"/>
              </a:ext>
            </a:extLst>
          </p:cNvPr>
          <p:cNvSpPr/>
          <p:nvPr userDrawn="1"/>
        </p:nvSpPr>
        <p:spPr>
          <a:xfrm>
            <a:off x="4144166" y="4981590"/>
            <a:ext cx="8047834" cy="1876411"/>
          </a:xfrm>
          <a:custGeom>
            <a:avLst/>
            <a:gdLst>
              <a:gd name="connsiteX0" fmla="*/ 407162 w 8047834"/>
              <a:gd name="connsiteY0" fmla="*/ 0 h 1876411"/>
              <a:gd name="connsiteX1" fmla="*/ 8047834 w 8047834"/>
              <a:gd name="connsiteY1" fmla="*/ 0 h 1876411"/>
              <a:gd name="connsiteX2" fmla="*/ 8047834 w 8047834"/>
              <a:gd name="connsiteY2" fmla="*/ 1876411 h 1876411"/>
              <a:gd name="connsiteX3" fmla="*/ 0 w 8047834"/>
              <a:gd name="connsiteY3" fmla="*/ 1876411 h 1876411"/>
            </a:gdLst>
            <a:ahLst/>
            <a:cxnLst>
              <a:cxn ang="0">
                <a:pos x="connsiteX0" y="connsiteY0"/>
              </a:cxn>
              <a:cxn ang="0">
                <a:pos x="connsiteX1" y="connsiteY1"/>
              </a:cxn>
              <a:cxn ang="0">
                <a:pos x="connsiteX2" y="connsiteY2"/>
              </a:cxn>
              <a:cxn ang="0">
                <a:pos x="connsiteX3" y="connsiteY3"/>
              </a:cxn>
            </a:cxnLst>
            <a:rect l="l" t="t" r="r" b="b"/>
            <a:pathLst>
              <a:path w="8047834" h="1876411">
                <a:moveTo>
                  <a:pt x="407162" y="0"/>
                </a:moveTo>
                <a:lnTo>
                  <a:pt x="8047834" y="0"/>
                </a:lnTo>
                <a:lnTo>
                  <a:pt x="8047834" y="1876411"/>
                </a:lnTo>
                <a:lnTo>
                  <a:pt x="0" y="18764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CEB49-449B-534A-89A4-976612F43AF2}"/>
              </a:ext>
            </a:extLst>
          </p:cNvPr>
          <p:cNvSpPr>
            <a:spLocks noGrp="1"/>
          </p:cNvSpPr>
          <p:nvPr>
            <p:ph type="ctrTitle"/>
          </p:nvPr>
        </p:nvSpPr>
        <p:spPr>
          <a:xfrm>
            <a:off x="1524000" y="1234464"/>
            <a:ext cx="9144000" cy="1567479"/>
          </a:xfrm>
        </p:spPr>
        <p:txBody>
          <a:bodyPr anchor="b">
            <a:normAutofit/>
          </a:bodyPr>
          <a:lstStyle>
            <a:lvl1pPr algn="l">
              <a:defRPr sz="4800" b="1">
                <a:latin typeface="Lub Dub Bold" panose="020B08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41DB647-38CE-9644-8EAA-E889232E32F9}"/>
              </a:ext>
            </a:extLst>
          </p:cNvPr>
          <p:cNvSpPr>
            <a:spLocks noGrp="1"/>
          </p:cNvSpPr>
          <p:nvPr>
            <p:ph type="subTitle" idx="1" hasCustomPrompt="1"/>
          </p:nvPr>
        </p:nvSpPr>
        <p:spPr>
          <a:xfrm>
            <a:off x="1524000" y="3120257"/>
            <a:ext cx="4572000" cy="1187339"/>
          </a:xfrm>
        </p:spPr>
        <p:txBody>
          <a:bodyPr>
            <a:normAutofit/>
          </a:bodyPr>
          <a:lstStyle>
            <a:lvl1pPr marL="0" indent="0" algn="l">
              <a:lnSpc>
                <a:spcPct val="100000"/>
              </a:lnSpc>
              <a:buNone/>
              <a:defRPr sz="1600" b="0">
                <a:latin typeface="Lub Dub Medium"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Firstname</a:t>
            </a:r>
            <a:r>
              <a:rPr lang="en-US" dirty="0"/>
              <a:t> </a:t>
            </a:r>
            <a:r>
              <a:rPr lang="en-US" dirty="0" err="1"/>
              <a:t>Lastname</a:t>
            </a:r>
            <a:endParaRPr lang="en-US" dirty="0"/>
          </a:p>
          <a:p>
            <a:r>
              <a:rPr lang="en-US" dirty="0"/>
              <a:t>Title</a:t>
            </a:r>
          </a:p>
          <a:p>
            <a:r>
              <a:rPr lang="en-US" dirty="0"/>
              <a:t>Contact</a:t>
            </a:r>
          </a:p>
        </p:txBody>
      </p:sp>
      <p:pic>
        <p:nvPicPr>
          <p:cNvPr id="51" name="Picture 50" descr="A group of people in a field&#10;&#10;Description automatically generated">
            <a:extLst>
              <a:ext uri="{FF2B5EF4-FFF2-40B4-BE49-F238E27FC236}">
                <a16:creationId xmlns:a16="http://schemas.microsoft.com/office/drawing/2014/main" id="{85E8C398-D61E-5B4A-A694-BF4FD31AD95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873941" y="4352316"/>
            <a:ext cx="1569304" cy="1567479"/>
          </a:xfrm>
          <a:prstGeom prst="ellipse">
            <a:avLst/>
          </a:prstGeom>
        </p:spPr>
      </p:pic>
      <p:pic>
        <p:nvPicPr>
          <p:cNvPr id="5" name="Picture 4" descr="A person sitting at a table&#10;&#10;Description automatically generated">
            <a:extLst>
              <a:ext uri="{FF2B5EF4-FFF2-40B4-BE49-F238E27FC236}">
                <a16:creationId xmlns:a16="http://schemas.microsoft.com/office/drawing/2014/main" id="{625E0A86-6DC1-004F-BEF0-CF9DAFCF7D8F}"/>
              </a:ext>
            </a:extLst>
          </p:cNvPr>
          <p:cNvPicPr>
            <a:picLocks noChangeAspect="1"/>
          </p:cNvPicPr>
          <p:nvPr userDrawn="1"/>
        </p:nvPicPr>
        <p:blipFill rotWithShape="1">
          <a:blip r:embed="rId3"/>
          <a:srcRect l="26670" t="19276" r="35444" b="23913"/>
          <a:stretch/>
        </p:blipFill>
        <p:spPr>
          <a:xfrm>
            <a:off x="9260248" y="4473193"/>
            <a:ext cx="2240990" cy="2240280"/>
          </a:xfrm>
          <a:prstGeom prst="ellipse">
            <a:avLst/>
          </a:prstGeom>
        </p:spPr>
      </p:pic>
      <p:grpSp>
        <p:nvGrpSpPr>
          <p:cNvPr id="14" name="Group 13">
            <a:extLst>
              <a:ext uri="{FF2B5EF4-FFF2-40B4-BE49-F238E27FC236}">
                <a16:creationId xmlns:a16="http://schemas.microsoft.com/office/drawing/2014/main" id="{C9EC2BA4-D752-E247-99C2-BF6E5243842E}"/>
              </a:ext>
            </a:extLst>
          </p:cNvPr>
          <p:cNvGrpSpPr/>
          <p:nvPr userDrawn="1"/>
        </p:nvGrpSpPr>
        <p:grpSpPr>
          <a:xfrm>
            <a:off x="10471290" y="5450373"/>
            <a:ext cx="2168753" cy="1766288"/>
            <a:chOff x="10284040" y="5074510"/>
            <a:chExt cx="2919834" cy="2377988"/>
          </a:xfrm>
        </p:grpSpPr>
        <p:sp>
          <p:nvSpPr>
            <p:cNvPr id="12" name="Parallelogram 11">
              <a:extLst>
                <a:ext uri="{FF2B5EF4-FFF2-40B4-BE49-F238E27FC236}">
                  <a16:creationId xmlns:a16="http://schemas.microsoft.com/office/drawing/2014/main" id="{BE950187-486C-C940-A722-B9B7AE79B4E2}"/>
                </a:ext>
              </a:extLst>
            </p:cNvPr>
            <p:cNvSpPr/>
            <p:nvPr userDrawn="1"/>
          </p:nvSpPr>
          <p:spPr>
            <a:xfrm>
              <a:off x="10284040" y="6263504"/>
              <a:ext cx="1459917" cy="1188994"/>
            </a:xfrm>
            <a:prstGeom prst="parallelogram">
              <a:avLst>
                <a:gd name="adj" fmla="val 21699"/>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F3E0CA3B-4F30-994A-91CE-DC3440BCBBD9}"/>
                </a:ext>
              </a:extLst>
            </p:cNvPr>
            <p:cNvSpPr/>
            <p:nvPr userDrawn="1"/>
          </p:nvSpPr>
          <p:spPr>
            <a:xfrm>
              <a:off x="11743957" y="5074510"/>
              <a:ext cx="1459917" cy="1188994"/>
            </a:xfrm>
            <a:prstGeom prst="parallelogram">
              <a:avLst>
                <a:gd name="adj" fmla="val 21699"/>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391D4CE-F071-D148-B84B-B9F034A19885}"/>
              </a:ext>
            </a:extLst>
          </p:cNvPr>
          <p:cNvSpPr txBox="1"/>
          <p:nvPr userDrawn="1"/>
        </p:nvSpPr>
        <p:spPr>
          <a:xfrm>
            <a:off x="4880903" y="6195018"/>
            <a:ext cx="4338320" cy="276999"/>
          </a:xfrm>
          <a:prstGeom prst="rect">
            <a:avLst/>
          </a:prstGeom>
          <a:noFill/>
        </p:spPr>
        <p:txBody>
          <a:bodyPr wrap="square" rtlCol="0">
            <a:spAutoFit/>
          </a:bodyPr>
          <a:lstStyle/>
          <a:p>
            <a:r>
              <a:rPr lang="en-US" sz="1200" u="none" dirty="0">
                <a:solidFill>
                  <a:schemeClr val="bg1"/>
                </a:solidFill>
              </a:rPr>
              <a:t>voicesforhealthykids.</a:t>
            </a:r>
            <a:r>
              <a:rPr lang="en-US" sz="1200" u="none" dirty="0">
                <a:solidFill>
                  <a:schemeClr val="bg1"/>
                </a:solidFill>
                <a:latin typeface="Lub Dub Medium" panose="020B0603030403020204" pitchFamily="34" charset="0"/>
              </a:rPr>
              <a:t>org</a:t>
            </a:r>
            <a:r>
              <a:rPr lang="en-US" sz="1200" u="none" dirty="0">
                <a:solidFill>
                  <a:schemeClr val="bg1"/>
                </a:solidFill>
              </a:rPr>
              <a:t>    |    </a:t>
            </a:r>
            <a:r>
              <a:rPr lang="en-US" sz="1100" u="none" dirty="0">
                <a:solidFill>
                  <a:schemeClr val="bg1"/>
                </a:solidFill>
              </a:rPr>
              <a:t>@</a:t>
            </a:r>
            <a:r>
              <a:rPr lang="en-US" sz="1200" u="none" dirty="0">
                <a:solidFill>
                  <a:schemeClr val="bg1"/>
                </a:solidFill>
              </a:rPr>
              <a:t>voices4hk</a:t>
            </a:r>
          </a:p>
        </p:txBody>
      </p:sp>
      <p:pic>
        <p:nvPicPr>
          <p:cNvPr id="43" name="Picture 42" descr="A picture containing food&#10;&#10;Description automatically generated">
            <a:extLst>
              <a:ext uri="{FF2B5EF4-FFF2-40B4-BE49-F238E27FC236}">
                <a16:creationId xmlns:a16="http://schemas.microsoft.com/office/drawing/2014/main" id="{1E7273B5-9CB1-2048-87AC-C01F7319F58C}"/>
              </a:ext>
            </a:extLst>
          </p:cNvPr>
          <p:cNvPicPr>
            <a:picLocks noChangeAspect="1"/>
          </p:cNvPicPr>
          <p:nvPr userDrawn="1"/>
        </p:nvPicPr>
        <p:blipFill>
          <a:blip r:embed="rId4"/>
          <a:stretch>
            <a:fillRect/>
          </a:stretch>
        </p:blipFill>
        <p:spPr>
          <a:xfrm>
            <a:off x="448011" y="5317724"/>
            <a:ext cx="3710736" cy="1236912"/>
          </a:xfrm>
          <a:prstGeom prst="rect">
            <a:avLst/>
          </a:prstGeom>
        </p:spPr>
      </p:pic>
      <p:sp>
        <p:nvSpPr>
          <p:cNvPr id="53" name="Text Placeholder 52">
            <a:extLst>
              <a:ext uri="{FF2B5EF4-FFF2-40B4-BE49-F238E27FC236}">
                <a16:creationId xmlns:a16="http://schemas.microsoft.com/office/drawing/2014/main" id="{5FF3F068-8CBF-234C-BEC1-3F43ADC03F38}"/>
              </a:ext>
            </a:extLst>
          </p:cNvPr>
          <p:cNvSpPr>
            <a:spLocks noGrp="1"/>
          </p:cNvSpPr>
          <p:nvPr>
            <p:ph type="body" sz="quarter" idx="10" hasCustomPrompt="1"/>
          </p:nvPr>
        </p:nvSpPr>
        <p:spPr>
          <a:xfrm>
            <a:off x="6096000" y="3124830"/>
            <a:ext cx="4572000" cy="346075"/>
          </a:xfrm>
        </p:spPr>
        <p:txBody>
          <a:bodyPr>
            <a:noAutofit/>
          </a:bodyPr>
          <a:lstStyle>
            <a:lvl1pPr marL="0" indent="0" algn="r">
              <a:buNone/>
              <a:defRPr sz="1400">
                <a:solidFill>
                  <a:schemeClr val="tx1">
                    <a:lumMod val="50000"/>
                    <a:lumOff val="50000"/>
                  </a:schemeClr>
                </a:solidFill>
                <a:latin typeface="Lub Dub Medium" panose="020B0603030403020204" pitchFamily="34" charset="0"/>
              </a:defRPr>
            </a:lvl1pPr>
          </a:lstStyle>
          <a:p>
            <a:pPr lvl="0"/>
            <a:r>
              <a:rPr lang="en-US"/>
              <a:t>MONTH DD, YYYY</a:t>
            </a:r>
          </a:p>
        </p:txBody>
      </p:sp>
      <p:sp>
        <p:nvSpPr>
          <p:cNvPr id="54" name="Parallelogram 53">
            <a:extLst>
              <a:ext uri="{FF2B5EF4-FFF2-40B4-BE49-F238E27FC236}">
                <a16:creationId xmlns:a16="http://schemas.microsoft.com/office/drawing/2014/main" id="{9F4A8325-FD97-0C4E-9091-3E0486284B3F}"/>
              </a:ext>
            </a:extLst>
          </p:cNvPr>
          <p:cNvSpPr/>
          <p:nvPr userDrawn="1"/>
        </p:nvSpPr>
        <p:spPr>
          <a:xfrm>
            <a:off x="1386840" y="2922820"/>
            <a:ext cx="9418320" cy="92378"/>
          </a:xfrm>
          <a:prstGeom prst="parallelogram">
            <a:avLst>
              <a:gd name="adj" fmla="val 223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5549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184F1B-F7F0-414C-AF89-CC537D121F0F}"/>
              </a:ext>
            </a:extLst>
          </p:cNvPr>
          <p:cNvSpPr/>
          <p:nvPr userDrawn="1"/>
        </p:nvSpPr>
        <p:spPr>
          <a:xfrm flipV="1">
            <a:off x="0" y="-38101"/>
            <a:ext cx="12192000" cy="57125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F8E314-5745-FC4C-AB89-2C6B7B208892}"/>
              </a:ext>
            </a:extLst>
          </p:cNvPr>
          <p:cNvSpPr>
            <a:spLocks noGrp="1"/>
          </p:cNvSpPr>
          <p:nvPr>
            <p:ph type="title" hasCustomPrompt="1"/>
          </p:nvPr>
        </p:nvSpPr>
        <p:spPr>
          <a:xfrm>
            <a:off x="2002735" y="1421804"/>
            <a:ext cx="8186530" cy="1897866"/>
          </a:xfrm>
        </p:spPr>
        <p:txBody>
          <a:bodyPr anchor="b">
            <a:normAutofit/>
          </a:bodyPr>
          <a:lstStyle>
            <a:lvl1pPr algn="ctr">
              <a:defRPr sz="4800">
                <a:solidFill>
                  <a:schemeClr val="tx1"/>
                </a:solidFill>
                <a:latin typeface="Lub Dub Bold" panose="020B0803030403020204" pitchFamily="34" charset="0"/>
              </a:defRPr>
            </a:lvl1pPr>
          </a:lstStyle>
          <a:p>
            <a:r>
              <a:rPr lang="en-US" dirty="0"/>
              <a:t>Divider Slide</a:t>
            </a:r>
          </a:p>
        </p:txBody>
      </p:sp>
      <p:sp>
        <p:nvSpPr>
          <p:cNvPr id="4" name="Parallelogram 3">
            <a:extLst>
              <a:ext uri="{FF2B5EF4-FFF2-40B4-BE49-F238E27FC236}">
                <a16:creationId xmlns:a16="http://schemas.microsoft.com/office/drawing/2014/main" id="{1AA3343B-7CF2-8E45-99FF-A63402A86D71}"/>
              </a:ext>
            </a:extLst>
          </p:cNvPr>
          <p:cNvSpPr/>
          <p:nvPr userDrawn="1"/>
        </p:nvSpPr>
        <p:spPr>
          <a:xfrm>
            <a:off x="2002735" y="3487310"/>
            <a:ext cx="5789986" cy="99210"/>
          </a:xfrm>
          <a:prstGeom prst="parallelogram">
            <a:avLst>
              <a:gd name="adj" fmla="val 223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D34565CA-D8E4-7B4B-A3B8-49745AB2CF20}"/>
              </a:ext>
            </a:extLst>
          </p:cNvPr>
          <p:cNvSpPr/>
          <p:nvPr userDrawn="1"/>
        </p:nvSpPr>
        <p:spPr>
          <a:xfrm>
            <a:off x="6567055" y="3586520"/>
            <a:ext cx="3622210" cy="99210"/>
          </a:xfrm>
          <a:prstGeom prst="parallelogram">
            <a:avLst>
              <a:gd name="adj" fmla="val 223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28EE0159-5076-5645-9CF5-AAAB57473646}"/>
              </a:ext>
            </a:extLst>
          </p:cNvPr>
          <p:cNvSpPr/>
          <p:nvPr userDrawn="1"/>
        </p:nvSpPr>
        <p:spPr>
          <a:xfrm>
            <a:off x="3007360" y="3685730"/>
            <a:ext cx="3362960" cy="99210"/>
          </a:xfrm>
          <a:prstGeom prst="parallelogram">
            <a:avLst>
              <a:gd name="adj" fmla="val 22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food&#10;&#10;Description automatically generated">
            <a:extLst>
              <a:ext uri="{FF2B5EF4-FFF2-40B4-BE49-F238E27FC236}">
                <a16:creationId xmlns:a16="http://schemas.microsoft.com/office/drawing/2014/main" id="{FF08C2C2-A9F8-440C-BB10-07FD4AA704F5}"/>
              </a:ext>
            </a:extLst>
          </p:cNvPr>
          <p:cNvPicPr>
            <a:picLocks noChangeAspect="1"/>
          </p:cNvPicPr>
          <p:nvPr userDrawn="1"/>
        </p:nvPicPr>
        <p:blipFill>
          <a:blip r:embed="rId2"/>
          <a:stretch>
            <a:fillRect/>
          </a:stretch>
        </p:blipFill>
        <p:spPr>
          <a:xfrm>
            <a:off x="190558" y="5873909"/>
            <a:ext cx="2463865" cy="821288"/>
          </a:xfrm>
          <a:prstGeom prst="rect">
            <a:avLst/>
          </a:prstGeom>
        </p:spPr>
      </p:pic>
    </p:spTree>
    <p:extLst>
      <p:ext uri="{BB962C8B-B14F-4D97-AF65-F5344CB8AC3E}">
        <p14:creationId xmlns:p14="http://schemas.microsoft.com/office/powerpoint/2010/main" val="236442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0E17F32-C86C-E447-83D3-B2AAA08B8212}"/>
              </a:ext>
            </a:extLst>
          </p:cNvPr>
          <p:cNvSpPr/>
          <p:nvPr userDrawn="1"/>
        </p:nvSpPr>
        <p:spPr>
          <a:xfrm flipV="1">
            <a:off x="0" y="-1"/>
            <a:ext cx="12192000" cy="14474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4E3522-092E-B145-B0BF-7E5E3751411A}"/>
              </a:ext>
            </a:extLst>
          </p:cNvPr>
          <p:cNvSpPr>
            <a:spLocks noGrp="1"/>
          </p:cNvSpPr>
          <p:nvPr userDrawn="1">
            <p:ph type="title"/>
          </p:nvPr>
        </p:nvSpPr>
        <p:spPr>
          <a:xfrm>
            <a:off x="838200" y="365125"/>
            <a:ext cx="10515600" cy="912346"/>
          </a:xfrm>
        </p:spPr>
        <p:txBody>
          <a:bodyPr/>
          <a:lstStyle>
            <a:lvl1pPr>
              <a:defRPr>
                <a:latin typeface="Lub Dub Medium" panose="020B06030304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836C6F-63BE-F349-9168-427F0FEAA8C5}"/>
              </a:ext>
            </a:extLst>
          </p:cNvPr>
          <p:cNvSpPr>
            <a:spLocks noGrp="1"/>
          </p:cNvSpPr>
          <p:nvPr userDrawn="1">
            <p:ph idx="1"/>
          </p:nvPr>
        </p:nvSpPr>
        <p:spPr>
          <a:xfrm>
            <a:off x="838200" y="1642596"/>
            <a:ext cx="10515600" cy="4069946"/>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food&#10;&#10;Description automatically generated">
            <a:extLst>
              <a:ext uri="{FF2B5EF4-FFF2-40B4-BE49-F238E27FC236}">
                <a16:creationId xmlns:a16="http://schemas.microsoft.com/office/drawing/2014/main" id="{BC1AD560-4C48-4A5F-984E-B96D60F26BBD}"/>
              </a:ext>
            </a:extLst>
          </p:cNvPr>
          <p:cNvPicPr>
            <a:picLocks noChangeAspect="1"/>
          </p:cNvPicPr>
          <p:nvPr userDrawn="1"/>
        </p:nvPicPr>
        <p:blipFill>
          <a:blip r:embed="rId2"/>
          <a:stretch>
            <a:fillRect/>
          </a:stretch>
        </p:blipFill>
        <p:spPr>
          <a:xfrm>
            <a:off x="208314" y="5907682"/>
            <a:ext cx="2383966" cy="794655"/>
          </a:xfrm>
          <a:prstGeom prst="rect">
            <a:avLst/>
          </a:prstGeom>
        </p:spPr>
      </p:pic>
    </p:spTree>
    <p:extLst>
      <p:ext uri="{BB962C8B-B14F-4D97-AF65-F5344CB8AC3E}">
        <p14:creationId xmlns:p14="http://schemas.microsoft.com/office/powerpoint/2010/main" val="244143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lvl1pPr>
              <a:defRPr>
                <a:latin typeface="Lub Dub Medium" panose="020B06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lvl1pPr>
              <a:defRPr>
                <a:latin typeface="Lub Dub Medium" panose="020B0603030403020204" pitchFamily="34" charset="0"/>
              </a:defRPr>
            </a:lvl1pPr>
            <a:lvl2pPr>
              <a:defRPr>
                <a:latin typeface="Lub Dub Medium" panose="020B0603030403020204" pitchFamily="34" charset="0"/>
              </a:defRPr>
            </a:lvl2pPr>
            <a:lvl3pPr>
              <a:defRPr>
                <a:latin typeface="Lub Dub Medium" panose="020B0603030403020204" pitchFamily="34" charset="0"/>
              </a:defRPr>
            </a:lvl3pPr>
            <a:lvl4pPr>
              <a:defRPr>
                <a:latin typeface="Lub Dub Medium" panose="020B0603030403020204" pitchFamily="34" charset="0"/>
              </a:defRPr>
            </a:lvl4pPr>
            <a:lvl5pPr>
              <a:defRPr>
                <a:latin typeface="Lub Dub Medium" panose="020B06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32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 Right - Title Only">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7265458" y="0"/>
            <a:ext cx="4926542" cy="6858000"/>
          </a:xfrm>
          <a:prstGeom prst="rect">
            <a:avLst/>
          </a:prstGeom>
        </p:spPr>
        <p:txBody>
          <a:bodyPr/>
          <a:lstStyle/>
          <a:p>
            <a:endParaRPr lang="en-US" dirty="0"/>
          </a:p>
        </p:txBody>
      </p:sp>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571500" y="2031999"/>
            <a:ext cx="4953000" cy="477448"/>
          </a:xfrm>
          <a:prstGeom prst="rect">
            <a:avLst/>
          </a:prstGeom>
        </p:spPr>
        <p:txBody>
          <a:bodyPr/>
          <a:lstStyle>
            <a:lvl1pPr marL="0" indent="0" algn="l">
              <a:buNone/>
              <a:defRPr sz="2167" b="0" i="0" spc="0">
                <a:solidFill>
                  <a:schemeClr val="tx1"/>
                </a:solidFill>
                <a:latin typeface="Gotham Medium" pitchFamily="2" charset="0"/>
                <a:cs typeface="Gotham Medium" pitchFamily="2" charset="0"/>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571500" y="1333500"/>
            <a:ext cx="4953000" cy="761998"/>
          </a:xfrm>
          <a:prstGeom prst="rect">
            <a:avLst/>
          </a:prstGeom>
        </p:spPr>
        <p:txBody>
          <a:bodyPr anchor="b"/>
          <a:lstStyle>
            <a:lvl1pPr algn="l">
              <a:defRPr sz="4167" b="1" i="0" spc="0">
                <a:solidFill>
                  <a:srgbClr val="C10E21"/>
                </a:solidFill>
                <a:latin typeface="Gotham" pitchFamily="2" charset="0"/>
                <a:cs typeface="Gotham" pitchFamily="2" charset="0"/>
              </a:defRPr>
            </a:lvl1pPr>
          </a:lstStyle>
          <a:p>
            <a:r>
              <a:rPr lang="en-US"/>
              <a:t>Content Slide</a:t>
            </a:r>
          </a:p>
        </p:txBody>
      </p:sp>
      <p:sp>
        <p:nvSpPr>
          <p:cNvPr id="5" name="Oval 4">
            <a:extLst>
              <a:ext uri="{FF2B5EF4-FFF2-40B4-BE49-F238E27FC236}">
                <a16:creationId xmlns:a16="http://schemas.microsoft.com/office/drawing/2014/main" id="{B57A8FD8-0BAD-ED48-BA15-0DD596AE339D}"/>
              </a:ext>
            </a:extLst>
          </p:cNvPr>
          <p:cNvSpPr/>
          <p:nvPr userDrawn="1"/>
        </p:nvSpPr>
        <p:spPr>
          <a:xfrm>
            <a:off x="11747500" y="6413500"/>
            <a:ext cx="254000" cy="2540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1690615" y="6357938"/>
            <a:ext cx="367771" cy="365125"/>
          </a:xfrm>
          <a:prstGeom prst="rect">
            <a:avLst/>
          </a:prstGeom>
        </p:spPr>
        <p:txBody>
          <a:bodyPr vert="horz" lIns="91440" tIns="45720" rIns="91440" bIns="45720" rtlCol="0" anchor="ctr"/>
          <a:lstStyle>
            <a:lvl1pPr algn="ctr">
              <a:defRPr sz="667"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73936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601B1-FB47-8A42-949E-116DD62C800A}"/>
              </a:ext>
            </a:extLst>
          </p:cNvPr>
          <p:cNvSpPr>
            <a:spLocks noGrp="1"/>
          </p:cNvSpPr>
          <p:nvPr>
            <p:ph type="title"/>
          </p:nvPr>
        </p:nvSpPr>
        <p:spPr>
          <a:xfrm>
            <a:off x="838200" y="365125"/>
            <a:ext cx="10515600" cy="912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C34C9-04BF-9B4D-9478-72948964D8AF}"/>
              </a:ext>
            </a:extLst>
          </p:cNvPr>
          <p:cNvSpPr>
            <a:spLocks noGrp="1"/>
          </p:cNvSpPr>
          <p:nvPr>
            <p:ph type="body" idx="1"/>
          </p:nvPr>
        </p:nvSpPr>
        <p:spPr>
          <a:xfrm>
            <a:off x="838200" y="1640541"/>
            <a:ext cx="10515600" cy="40693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536838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9" r:id="rId5"/>
  </p:sldLayoutIdLst>
  <p:hf sldNum="0" hdr="0"/>
  <p:txStyles>
    <p:titleStyle>
      <a:lvl1pPr algn="l" defTabSz="914400" rtl="0" eaLnBrk="1" latinLnBrk="0" hangingPunct="1">
        <a:lnSpc>
          <a:spcPct val="90000"/>
        </a:lnSpc>
        <a:spcBef>
          <a:spcPct val="0"/>
        </a:spcBef>
        <a:buNone/>
        <a:defRPr sz="3600" b="0" kern="1200">
          <a:solidFill>
            <a:schemeClr val="tx1"/>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ocialexplorer.com/blog/post/change-in-hispanic-population-2020-20-1217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8059-45E6-485B-B9B4-8CDD9B69F35C}"/>
              </a:ext>
            </a:extLst>
          </p:cNvPr>
          <p:cNvSpPr>
            <a:spLocks noGrp="1"/>
          </p:cNvSpPr>
          <p:nvPr>
            <p:ph type="ctrTitle"/>
          </p:nvPr>
        </p:nvSpPr>
        <p:spPr/>
        <p:txBody>
          <a:bodyPr>
            <a:normAutofit fontScale="90000"/>
          </a:bodyPr>
          <a:lstStyle/>
          <a:p>
            <a:r>
              <a:rPr lang="en-US" dirty="0"/>
              <a:t>Using the Power Prism to Leverage the NHCSL Resolution </a:t>
            </a:r>
          </a:p>
        </p:txBody>
      </p:sp>
      <p:sp>
        <p:nvSpPr>
          <p:cNvPr id="3" name="Subtitle 2">
            <a:extLst>
              <a:ext uri="{FF2B5EF4-FFF2-40B4-BE49-F238E27FC236}">
                <a16:creationId xmlns:a16="http://schemas.microsoft.com/office/drawing/2014/main" id="{D3627FF8-7A17-4D3A-A576-B3302FA3A471}"/>
              </a:ext>
            </a:extLst>
          </p:cNvPr>
          <p:cNvSpPr>
            <a:spLocks noGrp="1"/>
          </p:cNvSpPr>
          <p:nvPr>
            <p:ph type="subTitle" idx="1"/>
          </p:nvPr>
        </p:nvSpPr>
        <p:spPr/>
        <p:txBody>
          <a:bodyPr vert="horz" lIns="91440" tIns="45720" rIns="91440" bIns="45720" rtlCol="0" anchor="t">
            <a:normAutofit/>
          </a:bodyPr>
          <a:lstStyle/>
          <a:p>
            <a:r>
              <a:rPr lang="en-US" dirty="0"/>
              <a:t>Claudia Goytia</a:t>
            </a:r>
          </a:p>
          <a:p>
            <a:r>
              <a:rPr lang="en-US" dirty="0">
                <a:latin typeface="Lub Dub Medium"/>
                <a:ea typeface="Verdana"/>
              </a:rPr>
              <a:t>Katie Bishop Kendrick</a:t>
            </a:r>
            <a:endParaRPr lang="en-US" dirty="0"/>
          </a:p>
          <a:p>
            <a:r>
              <a:rPr lang="en-US" dirty="0"/>
              <a:t>Lori Fresina</a:t>
            </a:r>
          </a:p>
        </p:txBody>
      </p:sp>
      <p:sp>
        <p:nvSpPr>
          <p:cNvPr id="4" name="Text Placeholder 3">
            <a:extLst>
              <a:ext uri="{FF2B5EF4-FFF2-40B4-BE49-F238E27FC236}">
                <a16:creationId xmlns:a16="http://schemas.microsoft.com/office/drawing/2014/main" id="{16561206-AA77-4F87-95B7-350A02D6E679}"/>
              </a:ext>
            </a:extLst>
          </p:cNvPr>
          <p:cNvSpPr>
            <a:spLocks noGrp="1"/>
          </p:cNvSpPr>
          <p:nvPr>
            <p:ph type="body" sz="quarter" idx="10"/>
          </p:nvPr>
        </p:nvSpPr>
        <p:spPr/>
        <p:txBody>
          <a:bodyPr/>
          <a:lstStyle/>
          <a:p>
            <a:r>
              <a:rPr lang="en-US" dirty="0"/>
              <a:t>September 21, 2022</a:t>
            </a:r>
          </a:p>
        </p:txBody>
      </p:sp>
    </p:spTree>
    <p:extLst>
      <p:ext uri="{BB962C8B-B14F-4D97-AF65-F5344CB8AC3E}">
        <p14:creationId xmlns:p14="http://schemas.microsoft.com/office/powerpoint/2010/main" val="421860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7AC0-782B-EB43-2AB0-1CAA11A2D1E2}"/>
              </a:ext>
            </a:extLst>
          </p:cNvPr>
          <p:cNvSpPr>
            <a:spLocks noGrp="1"/>
          </p:cNvSpPr>
          <p:nvPr>
            <p:ph type="title"/>
          </p:nvPr>
        </p:nvSpPr>
        <p:spPr/>
        <p:txBody>
          <a:bodyPr/>
          <a:lstStyle/>
          <a:p>
            <a:r>
              <a:rPr lang="en-US" dirty="0"/>
              <a:t>The NHCSL’s        Resolution Process</a:t>
            </a:r>
          </a:p>
        </p:txBody>
      </p:sp>
    </p:spTree>
    <p:extLst>
      <p:ext uri="{BB962C8B-B14F-4D97-AF65-F5344CB8AC3E}">
        <p14:creationId xmlns:p14="http://schemas.microsoft.com/office/powerpoint/2010/main" val="39627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329D-B153-1210-9B4A-2003A8193B82}"/>
              </a:ext>
            </a:extLst>
          </p:cNvPr>
          <p:cNvSpPr>
            <a:spLocks noGrp="1"/>
          </p:cNvSpPr>
          <p:nvPr>
            <p:ph type="title"/>
          </p:nvPr>
        </p:nvSpPr>
        <p:spPr/>
        <p:txBody>
          <a:bodyPr/>
          <a:lstStyle/>
          <a:p>
            <a:r>
              <a:rPr lang="en-US" dirty="0">
                <a:latin typeface="Lub Dub Medium"/>
                <a:ea typeface="Verdana"/>
              </a:rPr>
              <a:t>NHCLS Resolution Process</a:t>
            </a:r>
            <a:endParaRPr lang="en-US" dirty="0"/>
          </a:p>
        </p:txBody>
      </p:sp>
      <p:sp>
        <p:nvSpPr>
          <p:cNvPr id="3" name="Content Placeholder 2">
            <a:extLst>
              <a:ext uri="{FF2B5EF4-FFF2-40B4-BE49-F238E27FC236}">
                <a16:creationId xmlns:a16="http://schemas.microsoft.com/office/drawing/2014/main" id="{2C02F266-5AA3-8694-93B8-469AAAF636DA}"/>
              </a:ext>
            </a:extLst>
          </p:cNvPr>
          <p:cNvSpPr>
            <a:spLocks noGrp="1"/>
          </p:cNvSpPr>
          <p:nvPr>
            <p:ph idx="1"/>
          </p:nvPr>
        </p:nvSpPr>
        <p:spPr/>
        <p:txBody>
          <a:bodyPr vert="horz" lIns="91440" tIns="45720" rIns="91440" bIns="45720" rtlCol="0" anchor="t">
            <a:normAutofit/>
          </a:bodyPr>
          <a:lstStyle/>
          <a:p>
            <a:r>
              <a:rPr lang="en-US" dirty="0">
                <a:latin typeface="Lub Dub Medium"/>
                <a:ea typeface="Verdana"/>
              </a:rPr>
              <a:t>Resolutions must be submitted by an NHCSL member</a:t>
            </a:r>
          </a:p>
          <a:p>
            <a:r>
              <a:rPr lang="en-US" dirty="0">
                <a:latin typeface="Lub Dub Medium"/>
                <a:ea typeface="Verdana"/>
              </a:rPr>
              <a:t>Resolutions are reviewed by NHCSL staff</a:t>
            </a:r>
          </a:p>
          <a:p>
            <a:r>
              <a:rPr lang="en-US" dirty="0">
                <a:latin typeface="Lub Dub Medium"/>
                <a:ea typeface="Verdana"/>
              </a:rPr>
              <a:t>Voted on by the membership at the annual meeting</a:t>
            </a:r>
            <a:endParaRPr lang="en-US" dirty="0"/>
          </a:p>
        </p:txBody>
      </p:sp>
    </p:spTree>
    <p:extLst>
      <p:ext uri="{BB962C8B-B14F-4D97-AF65-F5344CB8AC3E}">
        <p14:creationId xmlns:p14="http://schemas.microsoft.com/office/powerpoint/2010/main" val="323391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B23F-59D4-4EEC-9B44-B1451C397EBC}"/>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49268694-3EBC-5BC6-9830-4C18A4992560}"/>
              </a:ext>
            </a:extLst>
          </p:cNvPr>
          <p:cNvPicPr>
            <a:picLocks noChangeAspect="1"/>
          </p:cNvPicPr>
          <p:nvPr/>
        </p:nvPicPr>
        <p:blipFill rotWithShape="1">
          <a:blip r:embed="rId3"/>
          <a:srcRect l="8634"/>
          <a:stretch/>
        </p:blipFill>
        <p:spPr>
          <a:xfrm>
            <a:off x="2878666" y="1510418"/>
            <a:ext cx="7078133" cy="5347582"/>
          </a:xfrm>
          <a:prstGeom prst="rect">
            <a:avLst/>
          </a:prstGeom>
        </p:spPr>
      </p:pic>
    </p:spTree>
    <p:extLst>
      <p:ext uri="{BB962C8B-B14F-4D97-AF65-F5344CB8AC3E}">
        <p14:creationId xmlns:p14="http://schemas.microsoft.com/office/powerpoint/2010/main" val="415167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5431-D59B-C19F-194A-1198BC8917D9}"/>
              </a:ext>
            </a:extLst>
          </p:cNvPr>
          <p:cNvSpPr>
            <a:spLocks noGrp="1"/>
          </p:cNvSpPr>
          <p:nvPr>
            <p:ph type="title"/>
          </p:nvPr>
        </p:nvSpPr>
        <p:spPr>
          <a:xfrm>
            <a:off x="838200" y="622641"/>
            <a:ext cx="10515600" cy="912346"/>
          </a:xfrm>
        </p:spPr>
        <p:txBody>
          <a:bodyPr>
            <a:normAutofit fontScale="90000"/>
          </a:bodyPr>
          <a:lstStyle/>
          <a:p>
            <a:pPr marL="0" marR="0">
              <a:spcBef>
                <a:spcPts val="0"/>
              </a:spcBef>
              <a:spcAft>
                <a:spcPts val="0"/>
              </a:spcAft>
            </a:pPr>
            <a:r>
              <a:rPr lang="en-US" sz="4900" b="1" dirty="0">
                <a:solidFill>
                  <a:srgbClr val="449CBB"/>
                </a:solidFill>
                <a:effectLst/>
                <a:latin typeface="Lub Dub Bold" panose="020B0803030403020204" pitchFamily="34" charset="0"/>
                <a:ea typeface="Calibri" panose="020F0502020204030204" pitchFamily="34" charset="0"/>
                <a:cs typeface="Times New Roman" panose="02020603050405020304" pitchFamily="18" charset="0"/>
              </a:rPr>
              <a:t>National Hispanic Caucus of State </a:t>
            </a:r>
            <a:r>
              <a:rPr lang="en-US" sz="4900" b="1" dirty="0">
                <a:solidFill>
                  <a:srgbClr val="449CBB"/>
                </a:solidFill>
                <a:latin typeface="Lub Dub Bold" panose="020B0803030403020204" pitchFamily="34" charset="0"/>
                <a:ea typeface="Calibri" panose="020F0502020204030204" pitchFamily="34" charset="0"/>
                <a:cs typeface="Times New Roman" panose="02020603050405020304" pitchFamily="18" charset="0"/>
              </a:rPr>
              <a:t>L</a:t>
            </a:r>
            <a:r>
              <a:rPr lang="en-US" sz="4900" b="1" dirty="0">
                <a:solidFill>
                  <a:srgbClr val="449CBB"/>
                </a:solidFill>
                <a:effectLst/>
                <a:latin typeface="Lub Dub Bold" panose="020B0803030403020204" pitchFamily="34" charset="0"/>
                <a:ea typeface="Calibri" panose="020F0502020204030204" pitchFamily="34" charset="0"/>
                <a:cs typeface="Times New Roman" panose="02020603050405020304" pitchFamily="18" charset="0"/>
              </a:rPr>
              <a:t>egislators (NHCSL)</a:t>
            </a:r>
            <a:br>
              <a:rPr lang="en-US" sz="1800" b="1" dirty="0">
                <a:effectLst/>
                <a:latin typeface="Cambria" panose="02040503050406030204" pitchFamily="18"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D1835FA-1DFD-FD92-6D2F-173EA1239CE2}"/>
              </a:ext>
            </a:extLst>
          </p:cNvPr>
          <p:cNvSpPr>
            <a:spLocks noGrp="1"/>
          </p:cNvSpPr>
          <p:nvPr>
            <p:ph idx="1"/>
          </p:nvPr>
        </p:nvSpPr>
        <p:spPr/>
        <p:txBody>
          <a:bodyPr>
            <a:normAutofit/>
          </a:bodyPr>
          <a:lstStyle/>
          <a:p>
            <a:pPr marL="0" marR="0" indent="0" algn="r">
              <a:lnSpc>
                <a:spcPct val="100000"/>
              </a:lnSpc>
              <a:spcBef>
                <a:spcPts val="0"/>
              </a:spcBef>
              <a:spcAft>
                <a:spcPts val="0"/>
              </a:spcAft>
              <a:buNone/>
              <a:tabLst>
                <a:tab pos="2971800" algn="ctr"/>
                <a:tab pos="5943600" algn="r"/>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2022-03 Resolution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0000"/>
              </a:lnSpc>
              <a:spcBef>
                <a:spcPts val="0"/>
              </a:spcBef>
              <a:spcAft>
                <a:spcPts val="0"/>
              </a:spcAft>
              <a:buNone/>
              <a:tabLst>
                <a:tab pos="2971800" algn="ctr"/>
                <a:tab pos="5943600" algn="r"/>
              </a:tabLst>
            </a:pPr>
            <a:r>
              <a:rPr lang="en-US" sz="1800" b="1" cap="small"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 SOCIAL JUSTICE AND TAXATION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0000"/>
              </a:lnSpc>
              <a:spcBef>
                <a:spcPts val="0"/>
              </a:spcBef>
              <a:spcAft>
                <a:spcPts val="600"/>
              </a:spcAft>
              <a:buNone/>
              <a:tabLst>
                <a:tab pos="2971800" algn="ctr"/>
                <a:tab pos="5943600" algn="r"/>
              </a:tabLst>
            </a:pPr>
            <a:r>
              <a:rPr lang="en-US" sz="1800" b="1" cap="small"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 ALFONSO LÓPEZ (VA), CHAIR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1200" b="1" dirty="0">
              <a:effectLst/>
              <a:latin typeface="Cambria" panose="02040503050406030204" pitchFamily="18" charset="0"/>
              <a:ea typeface="Calibri" panose="020F0502020204030204" pitchFamily="34" charset="0"/>
              <a:cs typeface="Times New Roman" panose="02020603050405020304" pitchFamily="18" charset="0"/>
            </a:endParaRPr>
          </a:p>
          <a:p>
            <a:pPr marL="0" indent="0">
              <a:lnSpc>
                <a:spcPct val="100000"/>
              </a:lnSpc>
              <a:buNone/>
            </a:pPr>
            <a:r>
              <a:rPr lang="en-US" sz="2800" b="1" dirty="0">
                <a:effectLst/>
                <a:latin typeface="Cambria" panose="02040503050406030204" pitchFamily="18" charset="0"/>
                <a:ea typeface="Calibri" panose="020F0502020204030204" pitchFamily="34" charset="0"/>
                <a:cs typeface="Times New Roman" panose="02020603050405020304" pitchFamily="18" charset="0"/>
              </a:rPr>
              <a:t>Promoting Food Equity and Nutritional Security in the United States, including extending SNAP to Puerto Rico</a:t>
            </a:r>
            <a:br>
              <a:rPr lang="en-US" sz="2800" b="1" dirty="0">
                <a:effectLst/>
                <a:latin typeface="Cambria" panose="02040503050406030204" pitchFamily="18" charset="0"/>
                <a:ea typeface="Calibri" panose="020F0502020204030204" pitchFamily="34" charset="0"/>
                <a:cs typeface="Times New Roman" panose="02020603050405020304" pitchFamily="18" charset="0"/>
              </a:rPr>
            </a:b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500" i="1" dirty="0">
                <a:effectLst/>
                <a:latin typeface="Cambria" panose="02040503050406030204" pitchFamily="18" charset="0"/>
                <a:ea typeface="Calibri" panose="020F0502020204030204" pitchFamily="34" charset="0"/>
                <a:cs typeface="Times New Roman" panose="02020603050405020304" pitchFamily="18" charset="0"/>
              </a:rPr>
              <a:t>Sponsored by Rep. Juan Candelaria (CT), Rep. Rafael "</a:t>
            </a:r>
            <a:r>
              <a:rPr lang="en-US" sz="2500" i="1" dirty="0" err="1">
                <a:effectLst/>
                <a:latin typeface="Cambria" panose="02040503050406030204" pitchFamily="18" charset="0"/>
                <a:ea typeface="Calibri" panose="020F0502020204030204" pitchFamily="34" charset="0"/>
                <a:cs typeface="Times New Roman" panose="02020603050405020304" pitchFamily="18" charset="0"/>
              </a:rPr>
              <a:t>Tatito</a:t>
            </a:r>
            <a:r>
              <a:rPr lang="en-US" sz="2500" i="1" dirty="0">
                <a:effectLst/>
                <a:latin typeface="Cambria" panose="02040503050406030204" pitchFamily="18" charset="0"/>
                <a:ea typeface="Calibri" panose="020F0502020204030204" pitchFamily="34" charset="0"/>
                <a:cs typeface="Times New Roman" panose="02020603050405020304" pitchFamily="18" charset="0"/>
              </a:rPr>
              <a:t>" Hernández (PR), </a:t>
            </a:r>
            <a:r>
              <a:rPr lang="en-US" sz="2500" i="1" dirty="0" err="1">
                <a:effectLst/>
                <a:latin typeface="Cambria" panose="02040503050406030204" pitchFamily="18" charset="0"/>
                <a:ea typeface="Calibri" panose="020F0502020204030204" pitchFamily="34" charset="0"/>
                <a:cs typeface="Times New Roman" panose="02020603050405020304" pitchFamily="18" charset="0"/>
              </a:rPr>
              <a:t>Asmb</a:t>
            </a:r>
            <a:r>
              <a:rPr lang="en-US" sz="2500" i="1" dirty="0">
                <a:effectLst/>
                <a:latin typeface="Cambria" panose="02040503050406030204" pitchFamily="18" charset="0"/>
                <a:ea typeface="Calibri" panose="020F0502020204030204" pitchFamily="34" charset="0"/>
                <a:cs typeface="Times New Roman" panose="02020603050405020304" pitchFamily="18" charset="0"/>
              </a:rPr>
              <a:t>. Mia Bonta (CA), Rep. Victoria Neave (TX) and Rep. Carlos E. </a:t>
            </a:r>
            <a:r>
              <a:rPr lang="en-US" sz="2500" i="1" dirty="0" err="1">
                <a:effectLst/>
                <a:latin typeface="Cambria" panose="02040503050406030204" pitchFamily="18" charset="0"/>
                <a:ea typeface="Calibri" panose="020F0502020204030204" pitchFamily="34" charset="0"/>
                <a:cs typeface="Times New Roman" panose="02020603050405020304" pitchFamily="18" charset="0"/>
              </a:rPr>
              <a:t>Tobón</a:t>
            </a:r>
            <a:r>
              <a:rPr lang="en-US" sz="2500" i="1" dirty="0">
                <a:effectLst/>
                <a:latin typeface="Cambria" panose="02040503050406030204" pitchFamily="18" charset="0"/>
                <a:ea typeface="Calibri" panose="020F0502020204030204" pitchFamily="34" charset="0"/>
                <a:cs typeface="Times New Roman" panose="02020603050405020304" pitchFamily="18" charset="0"/>
              </a:rPr>
              <a:t> (RI)</a:t>
            </a:r>
            <a:endParaRPr lang="en-US" sz="2500" i="1" dirty="0"/>
          </a:p>
        </p:txBody>
      </p:sp>
    </p:spTree>
    <p:extLst>
      <p:ext uri="{BB962C8B-B14F-4D97-AF65-F5344CB8AC3E}">
        <p14:creationId xmlns:p14="http://schemas.microsoft.com/office/powerpoint/2010/main" val="141767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329D-B153-1210-9B4A-2003A8193B82}"/>
              </a:ext>
            </a:extLst>
          </p:cNvPr>
          <p:cNvSpPr>
            <a:spLocks noGrp="1"/>
          </p:cNvSpPr>
          <p:nvPr>
            <p:ph type="title"/>
          </p:nvPr>
        </p:nvSpPr>
        <p:spPr/>
        <p:txBody>
          <a:bodyPr/>
          <a:lstStyle/>
          <a:p>
            <a:r>
              <a:rPr lang="en-US" dirty="0">
                <a:latin typeface="Lub Dub Medium"/>
                <a:ea typeface="Verdana"/>
              </a:rPr>
              <a:t>Nutrition Security Resolution</a:t>
            </a:r>
            <a:endParaRPr lang="en-US" dirty="0"/>
          </a:p>
        </p:txBody>
      </p:sp>
      <p:sp>
        <p:nvSpPr>
          <p:cNvPr id="3" name="Content Placeholder 2">
            <a:extLst>
              <a:ext uri="{FF2B5EF4-FFF2-40B4-BE49-F238E27FC236}">
                <a16:creationId xmlns:a16="http://schemas.microsoft.com/office/drawing/2014/main" id="{2C02F266-5AA3-8694-93B8-469AAAF636DA}"/>
              </a:ext>
            </a:extLst>
          </p:cNvPr>
          <p:cNvSpPr>
            <a:spLocks noGrp="1"/>
          </p:cNvSpPr>
          <p:nvPr>
            <p:ph idx="1"/>
          </p:nvPr>
        </p:nvSpPr>
        <p:spPr/>
        <p:txBody>
          <a:bodyPr vert="horz" lIns="91440" tIns="45720" rIns="91440" bIns="45720" rtlCol="0" anchor="t">
            <a:normAutofit fontScale="92500" lnSpcReduction="20000"/>
          </a:bodyPr>
          <a:lstStyle/>
          <a:p>
            <a:r>
              <a:rPr lang="en-US" b="1" dirty="0">
                <a:latin typeface="Lub Dub Medium"/>
                <a:ea typeface="Verdana"/>
              </a:rPr>
              <a:t>Nutrition security</a:t>
            </a:r>
            <a:r>
              <a:rPr lang="en-US" dirty="0">
                <a:latin typeface="Lub Dub Medium"/>
                <a:ea typeface="Verdana"/>
              </a:rPr>
              <a:t> refers to “an individual or household condition of having equitable and stable availability, access, affordability, and utilization of foods and beverages that promote well-being and prevent and treat disease;” </a:t>
            </a:r>
            <a:endParaRPr lang="en-US" dirty="0"/>
          </a:p>
          <a:p>
            <a:r>
              <a:rPr lang="en-US" dirty="0">
                <a:latin typeface="Lub Dub Medium"/>
                <a:ea typeface="Verdana"/>
              </a:rPr>
              <a:t>An essential part of nutrition security is access to culturally appropriate nutritional food that fits the needs of peoples across culinary and religious traditions</a:t>
            </a:r>
            <a:endParaRPr lang="en-US" dirty="0"/>
          </a:p>
          <a:p>
            <a:pPr>
              <a:lnSpc>
                <a:spcPct val="130000"/>
              </a:lnSpc>
            </a:pPr>
            <a:endParaRPr lang="en-US" dirty="0"/>
          </a:p>
          <a:p>
            <a:endParaRPr lang="en-US" dirty="0"/>
          </a:p>
          <a:p>
            <a:endParaRPr lang="en-US" dirty="0"/>
          </a:p>
        </p:txBody>
      </p:sp>
    </p:spTree>
    <p:extLst>
      <p:ext uri="{BB962C8B-B14F-4D97-AF65-F5344CB8AC3E}">
        <p14:creationId xmlns:p14="http://schemas.microsoft.com/office/powerpoint/2010/main" val="422517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329D-B153-1210-9B4A-2003A8193B82}"/>
              </a:ext>
            </a:extLst>
          </p:cNvPr>
          <p:cNvSpPr>
            <a:spLocks noGrp="1"/>
          </p:cNvSpPr>
          <p:nvPr>
            <p:ph type="title"/>
          </p:nvPr>
        </p:nvSpPr>
        <p:spPr/>
        <p:txBody>
          <a:bodyPr/>
          <a:lstStyle/>
          <a:p>
            <a:r>
              <a:rPr lang="en-US" dirty="0">
                <a:latin typeface="Lub Dub Medium"/>
                <a:ea typeface="Verdana"/>
              </a:rPr>
              <a:t>Nutrition Security Resolution</a:t>
            </a:r>
            <a:endParaRPr lang="en-US" dirty="0"/>
          </a:p>
        </p:txBody>
      </p:sp>
      <p:sp>
        <p:nvSpPr>
          <p:cNvPr id="3" name="Content Placeholder 2">
            <a:extLst>
              <a:ext uri="{FF2B5EF4-FFF2-40B4-BE49-F238E27FC236}">
                <a16:creationId xmlns:a16="http://schemas.microsoft.com/office/drawing/2014/main" id="{2C02F266-5AA3-8694-93B8-469AAAF636DA}"/>
              </a:ext>
            </a:extLst>
          </p:cNvPr>
          <p:cNvSpPr>
            <a:spLocks noGrp="1"/>
          </p:cNvSpPr>
          <p:nvPr>
            <p:ph idx="1"/>
          </p:nvPr>
        </p:nvSpPr>
        <p:spPr/>
        <p:txBody>
          <a:bodyPr vert="horz" lIns="91440" tIns="45720" rIns="91440" bIns="45720" rtlCol="0" anchor="t">
            <a:normAutofit fontScale="85000" lnSpcReduction="20000"/>
          </a:bodyPr>
          <a:lstStyle/>
          <a:p>
            <a:r>
              <a:rPr lang="en-US" dirty="0">
                <a:latin typeface="Lub Dub Medium"/>
                <a:ea typeface="Verdana"/>
              </a:rPr>
              <a:t>Challenges to consuming a healthy diet are perpetuated by lack of access to a broad array of affordable and culturally-relevant food options, structural racism, and long-standing inequitable policies disproportionately affecting communities of color.</a:t>
            </a:r>
            <a:endParaRPr lang="en-US" dirty="0"/>
          </a:p>
          <a:p>
            <a:r>
              <a:rPr lang="en-US" dirty="0">
                <a:latin typeface="Lub Dub Medium"/>
                <a:ea typeface="Verdana"/>
              </a:rPr>
              <a:t>Congress then reduced Puerto Rico’s residents to assistance through a diminished block grant well below the resources of the Food Stamp Program exacerbating the growing gap between people’s need for assistance and the assistance available.</a:t>
            </a:r>
            <a:endParaRPr lang="en-US"/>
          </a:p>
          <a:p>
            <a:endParaRPr lang="en-US" dirty="0"/>
          </a:p>
          <a:p>
            <a:endParaRPr lang="en-US" dirty="0"/>
          </a:p>
        </p:txBody>
      </p:sp>
    </p:spTree>
    <p:extLst>
      <p:ext uri="{BB962C8B-B14F-4D97-AF65-F5344CB8AC3E}">
        <p14:creationId xmlns:p14="http://schemas.microsoft.com/office/powerpoint/2010/main" val="328855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329D-B153-1210-9B4A-2003A8193B82}"/>
              </a:ext>
            </a:extLst>
          </p:cNvPr>
          <p:cNvSpPr>
            <a:spLocks noGrp="1"/>
          </p:cNvSpPr>
          <p:nvPr>
            <p:ph type="title"/>
          </p:nvPr>
        </p:nvSpPr>
        <p:spPr/>
        <p:txBody>
          <a:bodyPr/>
          <a:lstStyle/>
          <a:p>
            <a:r>
              <a:rPr lang="en-US" dirty="0">
                <a:latin typeface="Lub Dub Medium"/>
                <a:ea typeface="Verdana"/>
              </a:rPr>
              <a:t>Nutrition Security Resolution</a:t>
            </a:r>
            <a:endParaRPr lang="en-US" dirty="0"/>
          </a:p>
        </p:txBody>
      </p:sp>
      <p:sp>
        <p:nvSpPr>
          <p:cNvPr id="3" name="Content Placeholder 2">
            <a:extLst>
              <a:ext uri="{FF2B5EF4-FFF2-40B4-BE49-F238E27FC236}">
                <a16:creationId xmlns:a16="http://schemas.microsoft.com/office/drawing/2014/main" id="{2C02F266-5AA3-8694-93B8-469AAAF636DA}"/>
              </a:ext>
            </a:extLst>
          </p:cNvPr>
          <p:cNvSpPr>
            <a:spLocks noGrp="1"/>
          </p:cNvSpPr>
          <p:nvPr>
            <p:ph idx="1"/>
          </p:nvPr>
        </p:nvSpPr>
        <p:spPr/>
        <p:txBody>
          <a:bodyPr vert="horz" lIns="91440" tIns="45720" rIns="91440" bIns="45720" rtlCol="0" anchor="t">
            <a:normAutofit/>
          </a:bodyPr>
          <a:lstStyle/>
          <a:p>
            <a:r>
              <a:rPr lang="en-US" dirty="0">
                <a:latin typeface="Lub Dub Medium"/>
                <a:ea typeface="Verdana"/>
              </a:rPr>
              <a:t>THEREFORE, BE IT RESOLVED, the National Hispanic Caucus of State Legislators recognizes that to equitably improve health and wellbeing, the U.S. government must invest in public-private partnerships with grocers and retailers, education over nutrition and nutrition programs, and policies that incentivize healthy food access and healthy eating.</a:t>
            </a:r>
            <a:endParaRPr lang="en-US" dirty="0"/>
          </a:p>
          <a:p>
            <a:endParaRPr lang="en-US" dirty="0"/>
          </a:p>
          <a:p>
            <a:endParaRPr lang="en-US" dirty="0"/>
          </a:p>
        </p:txBody>
      </p:sp>
    </p:spTree>
    <p:extLst>
      <p:ext uri="{BB962C8B-B14F-4D97-AF65-F5344CB8AC3E}">
        <p14:creationId xmlns:p14="http://schemas.microsoft.com/office/powerpoint/2010/main" val="352998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329D-B153-1210-9B4A-2003A8193B82}"/>
              </a:ext>
            </a:extLst>
          </p:cNvPr>
          <p:cNvSpPr>
            <a:spLocks noGrp="1"/>
          </p:cNvSpPr>
          <p:nvPr>
            <p:ph type="title"/>
          </p:nvPr>
        </p:nvSpPr>
        <p:spPr/>
        <p:txBody>
          <a:bodyPr/>
          <a:lstStyle/>
          <a:p>
            <a:r>
              <a:rPr lang="en-US" dirty="0">
                <a:latin typeface="Lub Dub Medium"/>
                <a:ea typeface="Verdana"/>
              </a:rPr>
              <a:t>Nutrition Security Resolution</a:t>
            </a:r>
            <a:endParaRPr lang="en-US" dirty="0"/>
          </a:p>
        </p:txBody>
      </p:sp>
      <p:sp>
        <p:nvSpPr>
          <p:cNvPr id="3" name="Content Placeholder 2">
            <a:extLst>
              <a:ext uri="{FF2B5EF4-FFF2-40B4-BE49-F238E27FC236}">
                <a16:creationId xmlns:a16="http://schemas.microsoft.com/office/drawing/2014/main" id="{2C02F266-5AA3-8694-93B8-469AAAF636DA}"/>
              </a:ext>
            </a:extLst>
          </p:cNvPr>
          <p:cNvSpPr>
            <a:spLocks noGrp="1"/>
          </p:cNvSpPr>
          <p:nvPr>
            <p:ph idx="1"/>
          </p:nvPr>
        </p:nvSpPr>
        <p:spPr/>
        <p:txBody>
          <a:bodyPr vert="horz" lIns="91440" tIns="45720" rIns="91440" bIns="45720" rtlCol="0" anchor="t">
            <a:normAutofit/>
          </a:bodyPr>
          <a:lstStyle/>
          <a:p>
            <a:r>
              <a:rPr lang="en-US" dirty="0">
                <a:latin typeface="Lub Dub Medium"/>
                <a:ea typeface="Verdana"/>
              </a:rPr>
              <a:t>The National Hispanic Caucus of State Legislators recognizes that residents of Puerto Rico, as Americans, deserve urgent and equitable funding for food and nutrition security through SNAP, same as other Americans in other US states and territories. </a:t>
            </a:r>
            <a:endParaRPr lang="en-US" dirty="0"/>
          </a:p>
          <a:p>
            <a:r>
              <a:rPr lang="en-US" dirty="0">
                <a:latin typeface="Lub Dub Medium"/>
                <a:ea typeface="Verdana"/>
              </a:rPr>
              <a:t>The Government, Social Justice, and Taxation Task Force Recommends this resolution to the Executive Committee for Approval. </a:t>
            </a:r>
            <a:endParaRPr lang="en-US" dirty="0"/>
          </a:p>
          <a:p>
            <a:endParaRPr lang="en-US" dirty="0"/>
          </a:p>
        </p:txBody>
      </p:sp>
    </p:spTree>
    <p:extLst>
      <p:ext uri="{BB962C8B-B14F-4D97-AF65-F5344CB8AC3E}">
        <p14:creationId xmlns:p14="http://schemas.microsoft.com/office/powerpoint/2010/main" val="362568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2E3A2-CF50-A142-8E6E-BDE3913C6525}"/>
              </a:ext>
            </a:extLst>
          </p:cNvPr>
          <p:cNvSpPr>
            <a:spLocks noGrp="1"/>
          </p:cNvSpPr>
          <p:nvPr>
            <p:ph type="ctrTitle"/>
          </p:nvPr>
        </p:nvSpPr>
        <p:spPr>
          <a:xfrm>
            <a:off x="571500" y="4794827"/>
            <a:ext cx="4953000" cy="761998"/>
          </a:xfrm>
        </p:spPr>
        <p:txBody>
          <a:bodyPr vert="horz" lIns="76200" tIns="38100" rIns="76200" bIns="38100" rtlCol="0" anchor="b">
            <a:noAutofit/>
          </a:bodyPr>
          <a:lstStyle/>
          <a:p>
            <a:pPr>
              <a:lnSpc>
                <a:spcPct val="100000"/>
              </a:lnSpc>
            </a:pPr>
            <a:r>
              <a:rPr lang="en-US" sz="3000" b="0" dirty="0">
                <a:solidFill>
                  <a:srgbClr val="449CBB"/>
                </a:solidFill>
                <a:latin typeface="Lub Dub Medium" panose="020B0603030403020204" pitchFamily="34" charset="0"/>
                <a:cs typeface="Calibri" panose="020F0502020204030204" pitchFamily="34" charset="0"/>
              </a:rPr>
              <a:t>Using the Power Prism  to promote the new Food Equity and Nutrition Security Resolution adopted unanimously by the National Hispanic Caucus of State Legislators, summer 2022</a:t>
            </a:r>
            <a:br>
              <a:rPr lang="en-US" sz="4400" baseline="30000" dirty="0">
                <a:solidFill>
                  <a:srgbClr val="449CBB"/>
                </a:solidFill>
                <a:latin typeface="Lub Dub Medium" panose="020B0603030403020204" pitchFamily="34" charset="0"/>
                <a:cs typeface="Calibri" panose="020F0502020204030204" pitchFamily="34" charset="0"/>
              </a:rPr>
            </a:br>
            <a:endParaRPr lang="en-US" sz="4400" baseline="30000" dirty="0">
              <a:solidFill>
                <a:srgbClr val="449CBB"/>
              </a:solidFill>
              <a:latin typeface="Lub Dub Medium" panose="020B060303040302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FC414B69-01B7-8146-BD8F-A516BC28B0E6}"/>
              </a:ext>
            </a:extLst>
          </p:cNvPr>
          <p:cNvSpPr>
            <a:spLocks noGrp="1"/>
          </p:cNvSpPr>
          <p:nvPr>
            <p:ph type="sldNum" sz="quarter" idx="4"/>
          </p:nvPr>
        </p:nvSpPr>
        <p:spPr/>
        <p:txBody>
          <a:bodyPr/>
          <a:lstStyle/>
          <a:p>
            <a:fld id="{01CD3B2E-BC1C-6C4D-9D91-A67B950EE325}" type="slidenum">
              <a:rPr lang="en-US" smtClean="0"/>
              <a:pPr/>
              <a:t>18</a:t>
            </a:fld>
            <a:endParaRPr lang="en-US" dirty="0"/>
          </a:p>
        </p:txBody>
      </p:sp>
      <p:pic>
        <p:nvPicPr>
          <p:cNvPr id="10" name="Picture Placeholder 9" descr="Diagram, shape&#10;&#10;Description automatically generated">
            <a:extLst>
              <a:ext uri="{FF2B5EF4-FFF2-40B4-BE49-F238E27FC236}">
                <a16:creationId xmlns:a16="http://schemas.microsoft.com/office/drawing/2014/main" id="{71A58320-7780-4C41-BA51-F151057EB85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183" r="1183"/>
          <a:stretch>
            <a:fillRect/>
          </a:stretch>
        </p:blipFill>
        <p:spPr>
          <a:xfrm>
            <a:off x="5708385" y="8467"/>
            <a:ext cx="6350000" cy="6858000"/>
          </a:xfrm>
        </p:spPr>
      </p:pic>
      <p:pic>
        <p:nvPicPr>
          <p:cNvPr id="8" name="Picture 2" descr="image4">
            <a:extLst>
              <a:ext uri="{FF2B5EF4-FFF2-40B4-BE49-F238E27FC236}">
                <a16:creationId xmlns:a16="http://schemas.microsoft.com/office/drawing/2014/main" id="{C7619572-BE4E-284A-B4AD-F4E4A3BA3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5556825"/>
            <a:ext cx="3862457" cy="579201"/>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B0667900-3A34-43DF-770A-E0C0AB98E89E}"/>
              </a:ext>
            </a:extLst>
          </p:cNvPr>
          <p:cNvSpPr>
            <a:spLocks noGrp="1"/>
          </p:cNvSpPr>
          <p:nvPr>
            <p:ph type="subTitle" idx="1"/>
          </p:nvPr>
        </p:nvSpPr>
        <p:spPr>
          <a:xfrm>
            <a:off x="571500" y="212845"/>
            <a:ext cx="4953000" cy="477448"/>
          </a:xfrm>
        </p:spPr>
        <p:txBody>
          <a:bodyPr>
            <a:noAutofit/>
          </a:bodyPr>
          <a:lstStyle/>
          <a:p>
            <a:r>
              <a:rPr lang="en-US" sz="5000" b="1" dirty="0"/>
              <a:t>EXERCISE</a:t>
            </a:r>
          </a:p>
        </p:txBody>
      </p:sp>
    </p:spTree>
    <p:extLst>
      <p:ext uri="{BB962C8B-B14F-4D97-AF65-F5344CB8AC3E}">
        <p14:creationId xmlns:p14="http://schemas.microsoft.com/office/powerpoint/2010/main" val="133956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7D697-46A2-CDB7-2F66-8EA335C0DF08}"/>
              </a:ext>
            </a:extLst>
          </p:cNvPr>
          <p:cNvSpPr>
            <a:spLocks noGrp="1"/>
          </p:cNvSpPr>
          <p:nvPr>
            <p:ph type="title"/>
          </p:nvPr>
        </p:nvSpPr>
        <p:spPr/>
        <p:txBody>
          <a:bodyPr/>
          <a:lstStyle/>
          <a:p>
            <a:r>
              <a:rPr lang="en-US" dirty="0"/>
              <a:t>Large Group Practice</a:t>
            </a:r>
          </a:p>
        </p:txBody>
      </p:sp>
    </p:spTree>
    <p:extLst>
      <p:ext uri="{BB962C8B-B14F-4D97-AF65-F5344CB8AC3E}">
        <p14:creationId xmlns:p14="http://schemas.microsoft.com/office/powerpoint/2010/main" val="102222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5EEDB-47F3-7DE2-FBFE-6959E22EE57B}"/>
              </a:ext>
            </a:extLst>
          </p:cNvPr>
          <p:cNvSpPr>
            <a:spLocks noGrp="1"/>
          </p:cNvSpPr>
          <p:nvPr>
            <p:ph type="title"/>
          </p:nvPr>
        </p:nvSpPr>
        <p:spPr>
          <a:xfrm>
            <a:off x="107714" y="1153572"/>
            <a:ext cx="3200400" cy="4461163"/>
          </a:xfrm>
        </p:spPr>
        <p:txBody>
          <a:bodyPr vert="horz" lIns="91440" tIns="45720" rIns="91440" bIns="45720" rtlCol="0" anchor="ctr">
            <a:normAutofit/>
          </a:bodyPr>
          <a:lstStyle/>
          <a:p>
            <a:pPr marL="457200" indent="-457200"/>
            <a:r>
              <a:rPr lang="en-US" sz="4400" kern="1200" dirty="0">
                <a:solidFill>
                  <a:srgbClr val="FFFFFF"/>
                </a:solidFill>
                <a:latin typeface="+mj-lt"/>
                <a:ea typeface="+mj-ea"/>
                <a:cs typeface="+mj-cs"/>
              </a:rPr>
              <a:t>	The growing</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Hispanic power base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B441B441-DD0F-1F78-BDBC-9281862308C6}"/>
              </a:ext>
            </a:extLst>
          </p:cNvPr>
          <p:cNvSpPr>
            <a:spLocks noGrp="1"/>
          </p:cNvSpPr>
          <p:nvPr>
            <p:ph idx="1"/>
          </p:nvPr>
        </p:nvSpPr>
        <p:spPr>
          <a:xfrm>
            <a:off x="4447308" y="591344"/>
            <a:ext cx="6906491" cy="5585619"/>
          </a:xfrm>
        </p:spPr>
        <p:txBody>
          <a:bodyPr vert="horz" lIns="91440" tIns="45720" rIns="91440" bIns="45720" rtlCol="0" anchor="ctr">
            <a:normAutofit/>
          </a:bodyPr>
          <a:lstStyle/>
          <a:p>
            <a:pPr>
              <a:lnSpc>
                <a:spcPct val="90000"/>
              </a:lnSpc>
            </a:pPr>
            <a:r>
              <a:rPr lang="en-US" dirty="0">
                <a:latin typeface="+mn-lt"/>
                <a:ea typeface="+mn-ea"/>
                <a:cs typeface="+mn-cs"/>
              </a:rPr>
              <a:t>62.1 Million Hispanics living in the US</a:t>
            </a:r>
          </a:p>
          <a:p>
            <a:pPr>
              <a:lnSpc>
                <a:spcPct val="90000"/>
              </a:lnSpc>
            </a:pPr>
            <a:r>
              <a:rPr lang="en-US" dirty="0">
                <a:latin typeface="+mn-lt"/>
                <a:ea typeface="+mn-ea"/>
                <a:cs typeface="+mn-cs"/>
              </a:rPr>
              <a:t>18.9% of US population</a:t>
            </a:r>
          </a:p>
          <a:p>
            <a:pPr>
              <a:lnSpc>
                <a:spcPct val="90000"/>
              </a:lnSpc>
            </a:pPr>
            <a:r>
              <a:rPr lang="en-US" dirty="0">
                <a:latin typeface="+mn-lt"/>
                <a:ea typeface="+mn-ea"/>
                <a:cs typeface="+mn-cs"/>
              </a:rPr>
              <a:t>S</a:t>
            </a:r>
            <a:r>
              <a:rPr kumimoji="0" lang="en-US" b="0" i="0" u="none" strike="noStrike" cap="none" spc="0" normalizeH="0" baseline="0" noProof="0" dirty="0">
                <a:ln>
                  <a:noFill/>
                </a:ln>
                <a:effectLst/>
                <a:uLnTx/>
                <a:uFillTx/>
                <a:latin typeface="+mn-lt"/>
                <a:ea typeface="+mn-ea"/>
                <a:cs typeface="+mn-cs"/>
              </a:rPr>
              <a:t>econd largest racial or ethnic group after non-Hispanic whites</a:t>
            </a:r>
          </a:p>
          <a:p>
            <a:pPr>
              <a:lnSpc>
                <a:spcPct val="90000"/>
              </a:lnSpc>
            </a:pPr>
            <a:r>
              <a:rPr lang="en-US" dirty="0">
                <a:latin typeface="+mn-lt"/>
                <a:ea typeface="+mn-ea"/>
                <a:cs typeface="+mn-cs"/>
              </a:rPr>
              <a:t>"</a:t>
            </a:r>
            <a:r>
              <a:rPr lang="en-US" b="0" i="0" dirty="0">
                <a:effectLst/>
                <a:latin typeface="+mn-lt"/>
                <a:ea typeface="+mn-ea"/>
                <a:cs typeface="+mn-cs"/>
              </a:rPr>
              <a:t>The nation's Hispanic population grew 23 percent to 61.1 million over the last 10 years," according to a recent article by </a:t>
            </a:r>
            <a:r>
              <a:rPr lang="en-US" b="0" i="0" u="none" strike="noStrike" dirty="0">
                <a:effectLst/>
                <a:latin typeface="+mn-lt"/>
                <a:ea typeface="+mn-ea"/>
                <a:cs typeface="+mn-cs"/>
                <a:hlinkClick r:id="rId3">
                  <a:extLst>
                    <a:ext uri="{A12FA001-AC4F-418D-AE19-62706E023703}">
                      <ahyp:hlinkClr xmlns:ahyp="http://schemas.microsoft.com/office/drawing/2018/hyperlinkcolor" val="tx"/>
                    </a:ext>
                  </a:extLst>
                </a:hlinkClick>
              </a:rPr>
              <a:t>Frank Bass for Social Explorer</a:t>
            </a:r>
            <a:r>
              <a:rPr lang="en-US" b="0" i="0" dirty="0">
                <a:effectLst/>
                <a:latin typeface="+mn-lt"/>
                <a:ea typeface="+mn-ea"/>
                <a:cs typeface="+mn-cs"/>
              </a:rPr>
              <a:t> based on data recently published by the U.S. Census. </a:t>
            </a:r>
            <a:endParaRPr lang="en-US" dirty="0">
              <a:latin typeface="+mn-lt"/>
              <a:ea typeface="+mn-ea"/>
              <a:cs typeface="+mn-cs"/>
            </a:endParaRPr>
          </a:p>
        </p:txBody>
      </p:sp>
    </p:spTree>
    <p:extLst>
      <p:ext uri="{BB962C8B-B14F-4D97-AF65-F5344CB8AC3E}">
        <p14:creationId xmlns:p14="http://schemas.microsoft.com/office/powerpoint/2010/main" val="3562574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80909-95CF-B87E-0A86-B17618A0C940}"/>
              </a:ext>
            </a:extLst>
          </p:cNvPr>
          <p:cNvSpPr>
            <a:spLocks noGrp="1"/>
          </p:cNvSpPr>
          <p:nvPr>
            <p:ph type="title"/>
          </p:nvPr>
        </p:nvSpPr>
        <p:spPr/>
        <p:txBody>
          <a:bodyPr/>
          <a:lstStyle/>
          <a:p>
            <a:r>
              <a:rPr lang="en-US" dirty="0"/>
              <a:t>Small Group Activity</a:t>
            </a:r>
          </a:p>
        </p:txBody>
      </p:sp>
    </p:spTree>
    <p:extLst>
      <p:ext uri="{BB962C8B-B14F-4D97-AF65-F5344CB8AC3E}">
        <p14:creationId xmlns:p14="http://schemas.microsoft.com/office/powerpoint/2010/main" val="3490392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2D3FAC-488E-C2B8-73E2-0C6F174FF6A1}"/>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07911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F9579D-B593-1ED4-1B30-B83E127EA05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62172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Quad Caucus at National Conference of State Legislatures">
            <a:extLst>
              <a:ext uri="{FF2B5EF4-FFF2-40B4-BE49-F238E27FC236}">
                <a16:creationId xmlns:a16="http://schemas.microsoft.com/office/drawing/2014/main" id="{44B4C5D3-DC7C-02B9-C965-DF2B6B9184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2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0FBA5-B482-1211-BD98-D9BE9011D349}"/>
              </a:ext>
            </a:extLst>
          </p:cNvPr>
          <p:cNvSpPr>
            <a:spLocks noGrp="1"/>
          </p:cNvSpPr>
          <p:nvPr>
            <p:ph type="title"/>
          </p:nvPr>
        </p:nvSpPr>
        <p:spPr/>
        <p:txBody>
          <a:bodyPr>
            <a:noAutofit/>
          </a:bodyPr>
          <a:lstStyle/>
          <a:p>
            <a:r>
              <a:rPr lang="en-US" sz="4400" dirty="0">
                <a:solidFill>
                  <a:srgbClr val="449CBB"/>
                </a:solidFill>
                <a:latin typeface="Lub Dub Bold" panose="020B0803030403020204" pitchFamily="34" charset="0"/>
              </a:rPr>
              <a:t>The National Hispanic Caucus of State Legislators</a:t>
            </a:r>
          </a:p>
        </p:txBody>
      </p:sp>
      <p:sp>
        <p:nvSpPr>
          <p:cNvPr id="4" name="Content Placeholder 3">
            <a:extLst>
              <a:ext uri="{FF2B5EF4-FFF2-40B4-BE49-F238E27FC236}">
                <a16:creationId xmlns:a16="http://schemas.microsoft.com/office/drawing/2014/main" id="{4D2516C0-6633-8BCD-37E0-19E5FAF0FA9C}"/>
              </a:ext>
            </a:extLst>
          </p:cNvPr>
          <p:cNvSpPr>
            <a:spLocks noGrp="1"/>
          </p:cNvSpPr>
          <p:nvPr>
            <p:ph idx="1"/>
          </p:nvPr>
        </p:nvSpPr>
        <p:spPr>
          <a:xfrm>
            <a:off x="838200" y="1896596"/>
            <a:ext cx="10998200" cy="4069946"/>
          </a:xfrm>
        </p:spPr>
        <p:txBody>
          <a:bodyPr>
            <a:noAutofit/>
          </a:bodyPr>
          <a:lstStyle/>
          <a:p>
            <a:pPr marL="0" marR="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Mission: </a:t>
            </a:r>
            <a:r>
              <a:rPr lang="en-US" dirty="0">
                <a:effectLst/>
                <a:latin typeface="Calibri" panose="020F0502020204030204" pitchFamily="34" charset="0"/>
                <a:ea typeface="Calibri" panose="020F0502020204030204" pitchFamily="34" charset="0"/>
                <a:cs typeface="Times New Roman" panose="02020603050405020304" pitchFamily="18" charset="0"/>
              </a:rPr>
              <a:t>To serve as a catalyst for joint action on issues of common concern to all segments of the Hispanic community; a forum for information exchange and member networking; an institute for leadership training; a liaison with sister U.S. Hispanic organizations throughout the country; a promoter of public/private partnerships with business and labor; and a partner with Hispanic state or provincial legislators and their associations representing Central and South America.</a:t>
            </a:r>
          </a:p>
        </p:txBody>
      </p:sp>
    </p:spTree>
    <p:extLst>
      <p:ext uri="{BB962C8B-B14F-4D97-AF65-F5344CB8AC3E}">
        <p14:creationId xmlns:p14="http://schemas.microsoft.com/office/powerpoint/2010/main" val="25425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EA73-F6D4-5715-7769-E8EFA9FD3F64}"/>
              </a:ext>
            </a:extLst>
          </p:cNvPr>
          <p:cNvSpPr>
            <a:spLocks noGrp="1"/>
          </p:cNvSpPr>
          <p:nvPr>
            <p:ph type="title"/>
          </p:nvPr>
        </p:nvSpPr>
        <p:spPr/>
        <p:txBody>
          <a:bodyPr/>
          <a:lstStyle/>
          <a:p>
            <a:r>
              <a:rPr lang="en-US" dirty="0"/>
              <a:t>Hispanic Legislators Nationwide </a:t>
            </a:r>
            <a:r>
              <a:rPr lang="en-US" b="1" dirty="0">
                <a:solidFill>
                  <a:schemeClr val="accent2"/>
                </a:solidFill>
              </a:rPr>
              <a:t>2017-18</a:t>
            </a:r>
          </a:p>
        </p:txBody>
      </p:sp>
      <p:pic>
        <p:nvPicPr>
          <p:cNvPr id="4" name="Picture 3" descr="Map&#10;&#10;Description automatically generated">
            <a:extLst>
              <a:ext uri="{FF2B5EF4-FFF2-40B4-BE49-F238E27FC236}">
                <a16:creationId xmlns:a16="http://schemas.microsoft.com/office/drawing/2014/main" id="{CEF50795-056A-DC9F-7157-5A43EB77C5A7}"/>
              </a:ext>
            </a:extLst>
          </p:cNvPr>
          <p:cNvPicPr>
            <a:picLocks noChangeAspect="1"/>
          </p:cNvPicPr>
          <p:nvPr/>
        </p:nvPicPr>
        <p:blipFill rotWithShape="1">
          <a:blip r:embed="rId3"/>
          <a:srcRect t="34567"/>
          <a:stretch/>
        </p:blipFill>
        <p:spPr>
          <a:xfrm>
            <a:off x="0" y="1477010"/>
            <a:ext cx="10751357" cy="5304790"/>
          </a:xfrm>
          <a:prstGeom prst="rect">
            <a:avLst/>
          </a:prstGeom>
        </p:spPr>
      </p:pic>
    </p:spTree>
    <p:extLst>
      <p:ext uri="{BB962C8B-B14F-4D97-AF65-F5344CB8AC3E}">
        <p14:creationId xmlns:p14="http://schemas.microsoft.com/office/powerpoint/2010/main" val="429381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EA73-F6D4-5715-7769-E8EFA9FD3F64}"/>
              </a:ext>
            </a:extLst>
          </p:cNvPr>
          <p:cNvSpPr>
            <a:spLocks noGrp="1"/>
          </p:cNvSpPr>
          <p:nvPr>
            <p:ph type="title"/>
          </p:nvPr>
        </p:nvSpPr>
        <p:spPr>
          <a:xfrm>
            <a:off x="414867" y="1685925"/>
            <a:ext cx="2622844" cy="912346"/>
          </a:xfrm>
        </p:spPr>
        <p:txBody>
          <a:bodyPr>
            <a:normAutofit fontScale="90000"/>
          </a:bodyPr>
          <a:lstStyle/>
          <a:p>
            <a:r>
              <a:rPr lang="en-US" dirty="0"/>
              <a:t>Hispanic State Legislators</a:t>
            </a:r>
            <a:br>
              <a:rPr lang="en-US" dirty="0"/>
            </a:br>
            <a:br>
              <a:rPr lang="en-US" dirty="0"/>
            </a:br>
            <a:r>
              <a:rPr lang="en-US" b="1" dirty="0">
                <a:solidFill>
                  <a:schemeClr val="accent2"/>
                </a:solidFill>
              </a:rPr>
              <a:t>West</a:t>
            </a:r>
            <a:r>
              <a:rPr lang="en-US" dirty="0">
                <a:solidFill>
                  <a:schemeClr val="accent2"/>
                </a:solidFill>
              </a:rPr>
              <a:t> </a:t>
            </a:r>
            <a:endParaRPr lang="en-US" b="1" dirty="0">
              <a:solidFill>
                <a:schemeClr val="accent2"/>
              </a:solidFill>
            </a:endParaRPr>
          </a:p>
        </p:txBody>
      </p:sp>
      <p:sp>
        <p:nvSpPr>
          <p:cNvPr id="6" name="Content Placeholder 5">
            <a:extLst>
              <a:ext uri="{FF2B5EF4-FFF2-40B4-BE49-F238E27FC236}">
                <a16:creationId xmlns:a16="http://schemas.microsoft.com/office/drawing/2014/main" id="{8FEE0399-F839-2B0F-4D2D-26BED832D64F}"/>
              </a:ext>
            </a:extLst>
          </p:cNvPr>
          <p:cNvSpPr>
            <a:spLocks noGrp="1"/>
          </p:cNvSpPr>
          <p:nvPr>
            <p:ph sz="half" idx="2"/>
          </p:nvPr>
        </p:nvSpPr>
        <p:spPr/>
        <p:txBody>
          <a:bodyPr/>
          <a:lstStyle/>
          <a:p>
            <a:endParaRPr lang="en-US"/>
          </a:p>
        </p:txBody>
      </p:sp>
      <p:pic>
        <p:nvPicPr>
          <p:cNvPr id="3" name="Picture 2">
            <a:extLst>
              <a:ext uri="{FF2B5EF4-FFF2-40B4-BE49-F238E27FC236}">
                <a16:creationId xmlns:a16="http://schemas.microsoft.com/office/drawing/2014/main" id="{AE44D08E-15C5-0FDA-9B8E-DCF054761E93}"/>
              </a:ext>
            </a:extLst>
          </p:cNvPr>
          <p:cNvPicPr>
            <a:picLocks noChangeAspect="1"/>
          </p:cNvPicPr>
          <p:nvPr/>
        </p:nvPicPr>
        <p:blipFill rotWithShape="1">
          <a:blip r:embed="rId2">
            <a:extLst>
              <a:ext uri="{28A0092B-C50C-407E-A947-70E740481C1C}">
                <a14:useLocalDpi xmlns:a14="http://schemas.microsoft.com/office/drawing/2010/main" val="0"/>
              </a:ext>
            </a:extLst>
          </a:blip>
          <a:srcRect l="3970" t="23966"/>
          <a:stretch/>
        </p:blipFill>
        <p:spPr>
          <a:xfrm>
            <a:off x="3454399" y="0"/>
            <a:ext cx="8322733" cy="6742589"/>
          </a:xfrm>
          <a:prstGeom prst="rect">
            <a:avLst/>
          </a:prstGeom>
        </p:spPr>
      </p:pic>
    </p:spTree>
    <p:extLst>
      <p:ext uri="{BB962C8B-B14F-4D97-AF65-F5344CB8AC3E}">
        <p14:creationId xmlns:p14="http://schemas.microsoft.com/office/powerpoint/2010/main" val="393801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EA73-F6D4-5715-7769-E8EFA9FD3F64}"/>
              </a:ext>
            </a:extLst>
          </p:cNvPr>
          <p:cNvSpPr>
            <a:spLocks noGrp="1"/>
          </p:cNvSpPr>
          <p:nvPr>
            <p:ph type="title"/>
          </p:nvPr>
        </p:nvSpPr>
        <p:spPr>
          <a:xfrm>
            <a:off x="414867" y="1685925"/>
            <a:ext cx="2622844" cy="912346"/>
          </a:xfrm>
        </p:spPr>
        <p:txBody>
          <a:bodyPr>
            <a:normAutofit fontScale="90000"/>
          </a:bodyPr>
          <a:lstStyle/>
          <a:p>
            <a:r>
              <a:rPr lang="en-US" dirty="0"/>
              <a:t>Hispanic State Legislators</a:t>
            </a:r>
            <a:br>
              <a:rPr lang="en-US" dirty="0"/>
            </a:br>
            <a:br>
              <a:rPr lang="en-US" dirty="0"/>
            </a:br>
            <a:r>
              <a:rPr lang="en-US" b="1" dirty="0">
                <a:solidFill>
                  <a:schemeClr val="accent2"/>
                </a:solidFill>
              </a:rPr>
              <a:t>Midwest</a:t>
            </a:r>
          </a:p>
        </p:txBody>
      </p:sp>
      <p:pic>
        <p:nvPicPr>
          <p:cNvPr id="4" name="Content Placeholder 3">
            <a:extLst>
              <a:ext uri="{FF2B5EF4-FFF2-40B4-BE49-F238E27FC236}">
                <a16:creationId xmlns:a16="http://schemas.microsoft.com/office/drawing/2014/main" id="{936E7097-E4A5-D30A-9D20-C92959110ED7}"/>
              </a:ext>
            </a:extLst>
          </p:cNvPr>
          <p:cNvPicPr>
            <a:picLocks noGrp="1" noChangeAspect="1"/>
          </p:cNvPicPr>
          <p:nvPr>
            <p:ph sz="half" idx="2"/>
          </p:nvPr>
        </p:nvPicPr>
        <p:blipFill rotWithShape="1">
          <a:blip r:embed="rId2"/>
          <a:srcRect l="5128" t="28445"/>
          <a:stretch/>
        </p:blipFill>
        <p:spPr bwMode="auto">
          <a:xfrm>
            <a:off x="3048284" y="202331"/>
            <a:ext cx="9143715" cy="6164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517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EA73-F6D4-5715-7769-E8EFA9FD3F64}"/>
              </a:ext>
            </a:extLst>
          </p:cNvPr>
          <p:cNvSpPr>
            <a:spLocks noGrp="1"/>
          </p:cNvSpPr>
          <p:nvPr>
            <p:ph type="title"/>
          </p:nvPr>
        </p:nvSpPr>
        <p:spPr>
          <a:xfrm>
            <a:off x="414867" y="1685925"/>
            <a:ext cx="2622844" cy="912346"/>
          </a:xfrm>
        </p:spPr>
        <p:txBody>
          <a:bodyPr>
            <a:normAutofit fontScale="90000"/>
          </a:bodyPr>
          <a:lstStyle/>
          <a:p>
            <a:r>
              <a:rPr lang="en-US" dirty="0"/>
              <a:t>Hispanic State Legislators</a:t>
            </a:r>
            <a:br>
              <a:rPr lang="en-US" dirty="0"/>
            </a:br>
            <a:br>
              <a:rPr lang="en-US" dirty="0"/>
            </a:br>
            <a:r>
              <a:rPr lang="en-US" b="1" dirty="0">
                <a:solidFill>
                  <a:schemeClr val="accent2"/>
                </a:solidFill>
              </a:rPr>
              <a:t>East</a:t>
            </a:r>
          </a:p>
        </p:txBody>
      </p:sp>
      <p:pic>
        <p:nvPicPr>
          <p:cNvPr id="4" name="Picture 3" descr="Graphical user interface&#10;&#10;Description automatically generated">
            <a:extLst>
              <a:ext uri="{FF2B5EF4-FFF2-40B4-BE49-F238E27FC236}">
                <a16:creationId xmlns:a16="http://schemas.microsoft.com/office/drawing/2014/main" id="{909361ED-198B-F428-E67C-6A58916B04F8}"/>
              </a:ext>
            </a:extLst>
          </p:cNvPr>
          <p:cNvPicPr>
            <a:picLocks noChangeAspect="1"/>
          </p:cNvPicPr>
          <p:nvPr/>
        </p:nvPicPr>
        <p:blipFill rotWithShape="1">
          <a:blip r:embed="rId2"/>
          <a:srcRect l="7834" t="27902"/>
          <a:stretch/>
        </p:blipFill>
        <p:spPr>
          <a:xfrm>
            <a:off x="3248978" y="531840"/>
            <a:ext cx="8807556" cy="5818160"/>
          </a:xfrm>
          <a:prstGeom prst="rect">
            <a:avLst/>
          </a:prstGeom>
        </p:spPr>
      </p:pic>
    </p:spTree>
    <p:extLst>
      <p:ext uri="{BB962C8B-B14F-4D97-AF65-F5344CB8AC3E}">
        <p14:creationId xmlns:p14="http://schemas.microsoft.com/office/powerpoint/2010/main" val="412486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EA73-F6D4-5715-7769-E8EFA9FD3F64}"/>
              </a:ext>
            </a:extLst>
          </p:cNvPr>
          <p:cNvSpPr>
            <a:spLocks noGrp="1"/>
          </p:cNvSpPr>
          <p:nvPr>
            <p:ph type="title"/>
          </p:nvPr>
        </p:nvSpPr>
        <p:spPr>
          <a:xfrm>
            <a:off x="414867" y="1685925"/>
            <a:ext cx="2622844" cy="912346"/>
          </a:xfrm>
        </p:spPr>
        <p:txBody>
          <a:bodyPr>
            <a:normAutofit fontScale="90000"/>
          </a:bodyPr>
          <a:lstStyle/>
          <a:p>
            <a:r>
              <a:rPr lang="en-US" dirty="0"/>
              <a:t>Hispanic State  Legislators </a:t>
            </a:r>
            <a:br>
              <a:rPr lang="en-US" dirty="0"/>
            </a:br>
            <a:br>
              <a:rPr lang="en-US" dirty="0"/>
            </a:br>
            <a:r>
              <a:rPr lang="en-US" b="1" dirty="0">
                <a:solidFill>
                  <a:schemeClr val="accent2"/>
                </a:solidFill>
              </a:rPr>
              <a:t>South</a:t>
            </a:r>
          </a:p>
        </p:txBody>
      </p:sp>
      <p:pic>
        <p:nvPicPr>
          <p:cNvPr id="3" name="Picture 2">
            <a:extLst>
              <a:ext uri="{FF2B5EF4-FFF2-40B4-BE49-F238E27FC236}">
                <a16:creationId xmlns:a16="http://schemas.microsoft.com/office/drawing/2014/main" id="{A94B955A-5A2F-6D37-1591-F181374004AF}"/>
              </a:ext>
            </a:extLst>
          </p:cNvPr>
          <p:cNvPicPr>
            <a:picLocks noChangeAspect="1"/>
          </p:cNvPicPr>
          <p:nvPr/>
        </p:nvPicPr>
        <p:blipFill rotWithShape="1">
          <a:blip r:embed="rId2"/>
          <a:srcRect l="10399" t="28434"/>
          <a:stretch/>
        </p:blipFill>
        <p:spPr>
          <a:xfrm>
            <a:off x="3131270" y="1"/>
            <a:ext cx="9218514" cy="6468532"/>
          </a:xfrm>
          <a:prstGeom prst="rect">
            <a:avLst/>
          </a:prstGeom>
        </p:spPr>
      </p:pic>
    </p:spTree>
    <p:extLst>
      <p:ext uri="{BB962C8B-B14F-4D97-AF65-F5344CB8AC3E}">
        <p14:creationId xmlns:p14="http://schemas.microsoft.com/office/powerpoint/2010/main" val="512416294"/>
      </p:ext>
    </p:extLst>
  </p:cSld>
  <p:clrMapOvr>
    <a:masterClrMapping/>
  </p:clrMapOvr>
</p:sld>
</file>

<file path=ppt/theme/theme1.xml><?xml version="1.0" encoding="utf-8"?>
<a:theme xmlns:a="http://schemas.openxmlformats.org/drawingml/2006/main" name="Office Theme">
  <a:themeElements>
    <a:clrScheme name="VHK">
      <a:dk1>
        <a:srgbClr val="000000"/>
      </a:dk1>
      <a:lt1>
        <a:srgbClr val="FFFFFF"/>
      </a:lt1>
      <a:dk2>
        <a:srgbClr val="4196B3"/>
      </a:dk2>
      <a:lt2>
        <a:srgbClr val="E2E2E2"/>
      </a:lt2>
      <a:accent1>
        <a:srgbClr val="4196B3"/>
      </a:accent1>
      <a:accent2>
        <a:srgbClr val="D30000"/>
      </a:accent2>
      <a:accent3>
        <a:srgbClr val="F2F2F2"/>
      </a:accent3>
      <a:accent4>
        <a:srgbClr val="000000"/>
      </a:accent4>
      <a:accent5>
        <a:srgbClr val="000000"/>
      </a:accent5>
      <a:accent6>
        <a:srgbClr val="000000"/>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24C6399BF81E4B8487267805BB6DDB" ma:contentTypeVersion="12" ma:contentTypeDescription="Create a new document." ma:contentTypeScope="" ma:versionID="1390ed501fecc8281d3782c36c0f433a">
  <xsd:schema xmlns:xsd="http://www.w3.org/2001/XMLSchema" xmlns:xs="http://www.w3.org/2001/XMLSchema" xmlns:p="http://schemas.microsoft.com/office/2006/metadata/properties" xmlns:ns2="f1f4bcd8-eeae-4724-bc2d-8a1dc4685bc3" xmlns:ns3="ecac1fec-3235-40ab-beb6-b363cda88fd2" targetNamespace="http://schemas.microsoft.com/office/2006/metadata/properties" ma:root="true" ma:fieldsID="d107f691a43055de133ebee58ec69cd4" ns2:_="" ns3:_="">
    <xsd:import namespace="f1f4bcd8-eeae-4724-bc2d-8a1dc4685bc3"/>
    <xsd:import namespace="ecac1fec-3235-40ab-beb6-b363cda88f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4bcd8-eeae-4724-bc2d-8a1dc4685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ac1fec-3235-40ab-beb6-b363cda88f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f4f22ede-e726-4d3d-b195-8dfd25ae0d91" ContentTypeId="0x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CAA453-CEA6-4A81-8076-7F58F6DCD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4bcd8-eeae-4724-bc2d-8a1dc4685bc3"/>
    <ds:schemaRef ds:uri="ecac1fec-3235-40ab-beb6-b363cda88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422D6-A932-411B-9E77-03316345F531}">
  <ds:schemaRefs>
    <ds:schemaRef ds:uri="http://schemas.openxmlformats.org/package/2006/metadata/core-properties"/>
    <ds:schemaRef ds:uri="http://purl.org/dc/dcmitype/"/>
    <ds:schemaRef ds:uri="http://purl.org/dc/elements/1.1/"/>
    <ds:schemaRef ds:uri="http://schemas.microsoft.com/office/2006/documentManagement/types"/>
    <ds:schemaRef ds:uri="ecac1fec-3235-40ab-beb6-b363cda88fd2"/>
    <ds:schemaRef ds:uri="http://www.w3.org/XML/1998/namespace"/>
    <ds:schemaRef ds:uri="http://schemas.microsoft.com/office/2006/metadata/properties"/>
    <ds:schemaRef ds:uri="http://schemas.microsoft.com/office/infopath/2007/PartnerControls"/>
    <ds:schemaRef ds:uri="f1f4bcd8-eeae-4724-bc2d-8a1dc4685bc3"/>
    <ds:schemaRef ds:uri="http://purl.org/dc/terms/"/>
  </ds:schemaRefs>
</ds:datastoreItem>
</file>

<file path=customXml/itemProps3.xml><?xml version="1.0" encoding="utf-8"?>
<ds:datastoreItem xmlns:ds="http://schemas.openxmlformats.org/officeDocument/2006/customXml" ds:itemID="{CB60A72F-9DB3-4D58-8F0E-3D8A7DCEA345}">
  <ds:schemaRefs>
    <ds:schemaRef ds:uri="Microsoft.SharePoint.Taxonomy.ContentTypeSync"/>
  </ds:schemaRefs>
</ds:datastoreItem>
</file>

<file path=customXml/itemProps4.xml><?xml version="1.0" encoding="utf-8"?>
<ds:datastoreItem xmlns:ds="http://schemas.openxmlformats.org/officeDocument/2006/customXml" ds:itemID="{39075446-FA78-4AE6-9846-F0525C3670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7406</TotalTime>
  <Words>932</Words>
  <Application>Microsoft Office PowerPoint</Application>
  <PresentationFormat>Widescreen</PresentationFormat>
  <Paragraphs>58</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Using the Power Prism to Leverage the NHCSL Resolution </vt:lpstr>
      <vt:lpstr> The growing Hispanic power base</vt:lpstr>
      <vt:lpstr>PowerPoint Presentation</vt:lpstr>
      <vt:lpstr>The National Hispanic Caucus of State Legislators</vt:lpstr>
      <vt:lpstr>Hispanic Legislators Nationwide 2017-18</vt:lpstr>
      <vt:lpstr>Hispanic State Legislators  West </vt:lpstr>
      <vt:lpstr>Hispanic State Legislators  Midwest</vt:lpstr>
      <vt:lpstr>Hispanic State Legislators  East</vt:lpstr>
      <vt:lpstr>Hispanic State  Legislators   South</vt:lpstr>
      <vt:lpstr>The NHCSL’s        Resolution Process</vt:lpstr>
      <vt:lpstr>NHCLS Resolution Process</vt:lpstr>
      <vt:lpstr>PowerPoint Presentation</vt:lpstr>
      <vt:lpstr>National Hispanic Caucus of State Legislators (NHCSL)  </vt:lpstr>
      <vt:lpstr>Nutrition Security Resolution</vt:lpstr>
      <vt:lpstr>Nutrition Security Resolution</vt:lpstr>
      <vt:lpstr>Nutrition Security Resolution</vt:lpstr>
      <vt:lpstr>Nutrition Security Resolution</vt:lpstr>
      <vt:lpstr>Using the Power Prism  to promote the new Food Equity and Nutrition Security Resolution adopted unanimously by the National Hispanic Caucus of State Legislators, summer 2022 </vt:lpstr>
      <vt:lpstr>Large Group Practice</vt:lpstr>
      <vt:lpstr>Small Group Activity</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Grassroots: How Voices for Healthy Kids Can Boost Your Campaigns</dc:title>
  <dc:creator>Ali Rahimi</dc:creator>
  <cp:lastModifiedBy>Lori J Fresina</cp:lastModifiedBy>
  <cp:revision>79</cp:revision>
  <cp:lastPrinted>2022-09-12T00:11:35Z</cp:lastPrinted>
  <dcterms:created xsi:type="dcterms:W3CDTF">2020-09-01T22:16:59Z</dcterms:created>
  <dcterms:modified xsi:type="dcterms:W3CDTF">2022-09-21T02:54:39Z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0x010100A624C6399BF81E4B8487267805BB6DDB</vt:lpwstr>
  </property>
</Properties>
</file>